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Comfortaa"/>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3D87826-ADE3-42A4-82BD-4C427BFE5DB0}">
  <a:tblStyle styleId="{B3D87826-ADE3-42A4-82BD-4C427BFE5D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omfortaa-regular.fntdata"/><Relationship Id="rId20" Type="http://schemas.openxmlformats.org/officeDocument/2006/relationships/slide" Target="slides/slide15.xml"/><Relationship Id="rId41" Type="http://schemas.openxmlformats.org/officeDocument/2006/relationships/font" Target="fonts/Comfortaa-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Paper gave a good overview of the field</a:t>
            </a:r>
            <a:endParaRPr/>
          </a:p>
          <a:p>
            <a:pPr indent="0" lvl="0" marL="0">
              <a:spcBef>
                <a:spcPts val="0"/>
              </a:spcBef>
              <a:spcAft>
                <a:spcPts val="0"/>
              </a:spcAft>
              <a:buNone/>
            </a:pPr>
            <a:r>
              <a:rPr lang="nl"/>
              <a:t>Some confusing names for things</a:t>
            </a:r>
            <a:endParaRPr/>
          </a:p>
          <a:p>
            <a:pPr indent="0" lvl="0" marL="0">
              <a:spcBef>
                <a:spcPts val="0"/>
              </a:spcBef>
              <a:spcAft>
                <a:spcPts val="0"/>
              </a:spcAft>
              <a:buNone/>
            </a:pPr>
            <a:r>
              <a:rPr lang="nl"/>
              <a:t>Written by a computer scientist</a:t>
            </a:r>
            <a:endParaRPr/>
          </a:p>
          <a:p>
            <a:pPr indent="0" lvl="0" marL="0">
              <a:spcBef>
                <a:spcPts val="0"/>
              </a:spcBef>
              <a:spcAft>
                <a:spcPts val="0"/>
              </a:spcAft>
              <a:buNone/>
            </a:pPr>
            <a:r>
              <a:t/>
            </a:r>
            <a:endParaRPr/>
          </a:p>
          <a:p>
            <a:pPr indent="0" lvl="0" marL="0" rtl="0">
              <a:lnSpc>
                <a:spcPct val="115000"/>
              </a:lnSpc>
              <a:spcBef>
                <a:spcPts val="0"/>
              </a:spcBef>
              <a:spcAft>
                <a:spcPts val="0"/>
              </a:spcAft>
              <a:buClr>
                <a:schemeClr val="dk1"/>
              </a:buClr>
              <a:buSzPts val="1100"/>
              <a:buFont typeface="Arial"/>
              <a:buNone/>
            </a:pPr>
            <a:r>
              <a:rPr b="1" lang="nl" sz="900">
                <a:solidFill>
                  <a:schemeClr val="dk1"/>
                </a:solidFill>
              </a:rPr>
              <a:t>slides</a:t>
            </a:r>
            <a:endParaRPr b="1" sz="900">
              <a:solidFill>
                <a:schemeClr val="dk1"/>
              </a:solidFill>
            </a:endParaRPr>
          </a:p>
          <a:p>
            <a:pPr indent="0" lvl="0" marL="0" rtl="0">
              <a:lnSpc>
                <a:spcPct val="115000"/>
              </a:lnSpc>
              <a:spcBef>
                <a:spcPts val="0"/>
              </a:spcBef>
              <a:spcAft>
                <a:spcPts val="0"/>
              </a:spcAft>
              <a:buClr>
                <a:schemeClr val="dk1"/>
              </a:buClr>
              <a:buSzPts val="1100"/>
              <a:buFont typeface="Arial"/>
              <a:buNone/>
            </a:pPr>
            <a:r>
              <a:rPr lang="nl" sz="900">
                <a:solidFill>
                  <a:schemeClr val="dk1"/>
                </a:solidFill>
              </a:rPr>
              <a:t>jo: 1, 2, 3, 4, 9, 10, 11, 12, 21, 22, 23, 24, 25, 30, 31, 32, 33, 34</a:t>
            </a:r>
            <a:endParaRPr sz="900">
              <a:solidFill>
                <a:schemeClr val="dk1"/>
              </a:solidFill>
            </a:endParaRPr>
          </a:p>
          <a:p>
            <a:pPr indent="0" lvl="0" marL="0" rtl="0">
              <a:lnSpc>
                <a:spcPct val="115000"/>
              </a:lnSpc>
              <a:spcBef>
                <a:spcPts val="0"/>
              </a:spcBef>
              <a:spcAft>
                <a:spcPts val="0"/>
              </a:spcAft>
              <a:buClr>
                <a:schemeClr val="dk1"/>
              </a:buClr>
              <a:buSzPts val="1100"/>
              <a:buFont typeface="Arial"/>
              <a:buNone/>
            </a:pPr>
            <a:r>
              <a:rPr lang="nl" sz="900">
                <a:solidFill>
                  <a:schemeClr val="dk1"/>
                </a:solidFill>
              </a:rPr>
              <a:t>ja: 5, 6, 7, 8, 13, 14, 15, 16, 17, 18, 19, 26, 27, 28, 29</a:t>
            </a:r>
            <a:endParaRPr sz="900">
              <a:solidFill>
                <a:schemeClr val="dk1"/>
              </a:solidFill>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nl">
                <a:solidFill>
                  <a:schemeClr val="dk1"/>
                </a:solidFill>
              </a:rPr>
              <a:t>this holds the (representation of) possible solutions. it has a set size that is constant (in most cases). a next generation of the population is chosen by looking at the fitness of the individuals. at initialisation, the first population is seeded by randomly generated individuals.</a:t>
            </a:r>
            <a:endParaRPr>
              <a:solidFill>
                <a:schemeClr val="dk1"/>
              </a:solidFill>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nl"/>
              <a:t>fitness of individuals is determined by their phenotypic features/variations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nl"/>
              <a:t>Starting population should as large as practical.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nl"/>
              <a:t>Guidelines exist, and the presenters have had good experiences with setting the population size roughly equal to the genetic length.</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nl"/>
              <a:t>Contains individuals which hold the genetic and behavioral characteristics of our computation.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Previous slide we saw the genotype, turning into the phenotype.</a:t>
            </a:r>
            <a:endParaRPr/>
          </a:p>
          <a:p>
            <a:pPr indent="0" lvl="0" marL="0">
              <a:spcBef>
                <a:spcPts val="0"/>
              </a:spcBef>
              <a:spcAft>
                <a:spcPts val="0"/>
              </a:spcAft>
              <a:buNone/>
            </a:pPr>
            <a:r>
              <a:t/>
            </a:r>
            <a:endParaRPr/>
          </a:p>
          <a:p>
            <a:pPr indent="0" lvl="0" marL="0">
              <a:spcBef>
                <a:spcPts val="0"/>
              </a:spcBef>
              <a:spcAft>
                <a:spcPts val="0"/>
              </a:spcAft>
              <a:buNone/>
            </a:pPr>
            <a:r>
              <a:rPr lang="nl"/>
              <a:t>This is done through a method of ‘representation’ of the data</a:t>
            </a:r>
            <a:endParaRPr/>
          </a:p>
          <a:p>
            <a:pPr indent="0" lvl="0" marL="0">
              <a:spcBef>
                <a:spcPts val="0"/>
              </a:spcBef>
              <a:spcAft>
                <a:spcPts val="0"/>
              </a:spcAft>
              <a:buNone/>
            </a:pPr>
            <a:r>
              <a:t/>
            </a:r>
            <a:endParaRPr/>
          </a:p>
          <a:p>
            <a:pPr indent="0" lvl="0" marL="0">
              <a:spcBef>
                <a:spcPts val="0"/>
              </a:spcBef>
              <a:spcAft>
                <a:spcPts val="0"/>
              </a:spcAft>
              <a:buNone/>
            </a:pPr>
            <a:r>
              <a:rPr lang="nl"/>
              <a:t>In nature this is in the </a:t>
            </a:r>
            <a:r>
              <a:rPr lang="nl"/>
              <a:t>organism's</a:t>
            </a:r>
            <a:r>
              <a:rPr lang="nl"/>
              <a:t> behavior, however artificially we may hijack this role.</a:t>
            </a:r>
            <a:endParaRPr/>
          </a:p>
          <a:p>
            <a:pPr indent="0" lvl="0" marL="0">
              <a:spcBef>
                <a:spcPts val="0"/>
              </a:spcBef>
              <a:spcAft>
                <a:spcPts val="0"/>
              </a:spcAft>
              <a:buNone/>
            </a:pPr>
            <a:r>
              <a:t/>
            </a:r>
            <a:endParaRPr/>
          </a:p>
          <a:p>
            <a:pPr indent="0" lvl="0" marL="0">
              <a:spcBef>
                <a:spcPts val="0"/>
              </a:spcBef>
              <a:spcAft>
                <a:spcPts val="0"/>
              </a:spcAft>
              <a:buNone/>
            </a:pPr>
            <a:r>
              <a:rPr lang="nl"/>
              <a:t>As a designer we must think about the possibilities of encoding phenotypic behavior into genes, and then invert this process after our generations have gone about their evolutionary step.</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rtl="0">
              <a:spcBef>
                <a:spcPts val="0"/>
              </a:spcBef>
              <a:spcAft>
                <a:spcPts val="0"/>
              </a:spcAft>
              <a:buNone/>
            </a:pPr>
            <a:r>
              <a:rPr lang="nl"/>
              <a:t> do you encode your units of selection? genotype (the data itself) and phenotype (the expression of that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nl"/>
              <a:t>R</a:t>
            </a:r>
            <a:r>
              <a:rPr lang="nl"/>
              <a:t>epresentation of the requirements to adapt to</a:t>
            </a:r>
            <a:endParaRPr/>
          </a:p>
          <a:p>
            <a:pPr indent="0" lvl="0" marL="0">
              <a:spcBef>
                <a:spcPts val="0"/>
              </a:spcBef>
              <a:spcAft>
                <a:spcPts val="0"/>
              </a:spcAft>
              <a:buNone/>
            </a:pPr>
            <a:r>
              <a:rPr lang="nl"/>
              <a:t>The basis of selection/quality measure. </a:t>
            </a:r>
            <a:endParaRPr/>
          </a:p>
          <a:p>
            <a:pPr indent="0" lvl="0" marL="0">
              <a:spcBef>
                <a:spcPts val="0"/>
              </a:spcBef>
              <a:spcAft>
                <a:spcPts val="0"/>
              </a:spcAft>
              <a:buNone/>
            </a:pPr>
            <a:r>
              <a:rPr lang="nl"/>
              <a:t>Fitness levels/values can be assigned with the fitness function.  </a:t>
            </a:r>
            <a:endParaRPr/>
          </a:p>
          <a:p>
            <a:pPr indent="0" lvl="0" marL="0">
              <a:spcBef>
                <a:spcPts val="0"/>
              </a:spcBef>
              <a:spcAft>
                <a:spcPts val="0"/>
              </a:spcAft>
              <a:buNone/>
            </a:pPr>
            <a:r>
              <a:t/>
            </a:r>
            <a:endParaRPr/>
          </a:p>
          <a:p>
            <a:pPr indent="0" lvl="0" marL="0">
              <a:spcBef>
                <a:spcPts val="0"/>
              </a:spcBef>
              <a:spcAft>
                <a:spcPts val="0"/>
              </a:spcAft>
              <a:buNone/>
            </a:pPr>
            <a:r>
              <a:rPr lang="nl"/>
              <a:t>Salesman uses distance</a:t>
            </a:r>
            <a:endParaRPr/>
          </a:p>
          <a:p>
            <a:pPr indent="0" lvl="0" marL="0">
              <a:spcBef>
                <a:spcPts val="0"/>
              </a:spcBef>
              <a:spcAft>
                <a:spcPts val="0"/>
              </a:spcAft>
              <a:buNone/>
            </a:pPr>
            <a:r>
              <a:t/>
            </a:r>
            <a:endParaRPr/>
          </a:p>
          <a:p>
            <a:pPr indent="0" lvl="0" marL="0">
              <a:spcBef>
                <a:spcPts val="0"/>
              </a:spcBef>
              <a:spcAft>
                <a:spcPts val="0"/>
              </a:spcAft>
              <a:buNone/>
            </a:pPr>
            <a:r>
              <a:rPr lang="nl"/>
              <a:t>chair: went from 10.3 to 2.9 kg, more efficient</a:t>
            </a:r>
            <a:endParaRPr/>
          </a:p>
          <a:p>
            <a:pPr indent="0" lvl="0" marL="0">
              <a:spcBef>
                <a:spcPts val="0"/>
              </a:spcBef>
              <a:spcAft>
                <a:spcPts val="0"/>
              </a:spcAft>
              <a:buNone/>
            </a:pPr>
            <a:r>
              <a:t/>
            </a:r>
            <a:endParaRPr/>
          </a:p>
          <a:p>
            <a:pPr indent="0" lvl="0" marL="0" rtl="0">
              <a:spcBef>
                <a:spcPts val="0"/>
              </a:spcBef>
              <a:spcAft>
                <a:spcPts val="0"/>
              </a:spcAft>
              <a:buNone/>
            </a:pPr>
            <a:r>
              <a:rPr lang="nl"/>
              <a:t>art: he program saves a picture every so many generations so the end was a few hundred thousand generations and half a day of run time. Works by drawing I forget how many thousand random triangles to a bitmap then comparing the rgb values of each pixel to the target image and then mutating and only saving the changes if they made the approximation closer to the target image.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nl">
                <a:solidFill>
                  <a:schemeClr val="dk1"/>
                </a:solidFill>
              </a:rPr>
              <a:t>Representation of the requirements to adapt to</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The basis of selection/quality measure. </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Fitness levels/values can be assigned with the fitness function.  </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Salesman uses distance</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chair: went from 10.3 to 2.9 kg, more efficient</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art: he program saves a picture every so many generations so the end was a few hundred thousand generations and half a day of run time. Works by drawing I forget how many thousand random triangles to a bitmap then comparing the rgb values of each pixel to the target image and then mutating and only saving the changes if they made the approximation closer to the target image. </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Representation of the requirements to adapt to</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The basis of selection/quality measure. </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Fitness levels/values can be assigned with the fitness function.  </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Salesman uses distance</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chair: went from 10.3 to 2.9 kg, more efficient</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nl">
                <a:solidFill>
                  <a:schemeClr val="dk1"/>
                </a:solidFill>
              </a:rPr>
              <a:t>art: he program saves a picture every so many generations so the end was a few hundred thousand generations and half a day of run time. Works by drawing I forget how many thousand random triangles to a bitmap then comparing the rgb values of each pixel to the target image and then mutating and only saving the changes if they made the approximation closer to the target image. </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Fitness function should be differentiable, and continuous</a:t>
            </a:r>
            <a:endParaRPr/>
          </a:p>
          <a:p>
            <a:pPr indent="0" lvl="0" marL="0">
              <a:spcBef>
                <a:spcPts val="0"/>
              </a:spcBef>
              <a:spcAft>
                <a:spcPts val="0"/>
              </a:spcAft>
              <a:buNone/>
            </a:pPr>
            <a:r>
              <a:rPr lang="nl"/>
              <a:t>It will primarily determine the direction of solution, and which parameters to optimise</a:t>
            </a:r>
            <a:endParaRPr/>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rPr lang="nl"/>
              <a:t>Gusz Eiben is full professor of Artificial Intelligence on the VU University Amsterdam and visiting professor at the University of York, UK. His research ambition is to achieve artificial intelligence through artificial evolution. He is an expert in evolutionary computing in general and evolutionary robotics in particular. He co-authored the first comprehensive book on evolutionary computing (Introduction to Evolutionary Computing, Springer) and he is the only Dutch computer scientist with a paper in Nature. Currently, he is investigating robots that can learn from each other by exchanging and recombining their brains. Furthermore, he is working on robots that can reproduce and evolve in real time and real space under natural and/or human selection. In 2016 he carried out the first proof-of-concept to demonstrate a “robot baby” parented by two robots. The long-term goal of this research is to understand the co-evolution of the body and the mind.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t>better individuals are allowed to become parents of the next generation. at least, high quality individuals have a higher chance of becoming parents than lower quality ones, but the chance still exists. this is to prevent getting stuck in local optimum.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t>creating new individuals from old ones by merging information form two parent genotypes into one offspring. the choice of what parts of the parents are combined is random. some may have 	worse combinations than their parents, but some might have improved characteristics.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t>creating new individuals from old ones by slightly modifying the child of a previous generation 	with random data. randomness is important here, no heuristic of biased operator can be used, or it wouldn’t really be a mutation. mutation can guarantee a connection with other (previously looked at) individuals and can thus help discovering global optimum.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similar to parent selection, but in a different stage.</a:t>
            </a:r>
            <a:endParaRPr/>
          </a:p>
          <a:p>
            <a:pPr indent="0" lvl="0" marL="0">
              <a:spcBef>
                <a:spcPts val="0"/>
              </a:spcBef>
              <a:spcAft>
                <a:spcPts val="0"/>
              </a:spcAft>
              <a:buNone/>
            </a:pPr>
            <a:r>
              <a:rPr lang="nl"/>
              <a:t>Population has a set size, a choice has to be made which individuals will be allowed to live. </a:t>
            </a:r>
            <a:endParaRPr/>
          </a:p>
          <a:p>
            <a:pPr indent="0" lvl="0" marL="0" rtl="0">
              <a:spcBef>
                <a:spcPts val="0"/>
              </a:spcBef>
              <a:spcAft>
                <a:spcPts val="0"/>
              </a:spcAft>
              <a:buNone/>
            </a:pPr>
            <a:r>
              <a:rPr lang="nl"/>
              <a:t>Higher quality individuals (both offspring and parents) have a higher chance of being selected to live.</a:t>
            </a:r>
            <a:endParaRPr/>
          </a:p>
          <a:p>
            <a:pPr indent="0" lvl="0" marL="0" rtl="0">
              <a:spcBef>
                <a:spcPts val="0"/>
              </a:spcBef>
              <a:spcAft>
                <a:spcPts val="0"/>
              </a:spcAft>
              <a:buNone/>
            </a:pPr>
            <a:r>
              <a:t/>
            </a:r>
            <a:endParaRPr/>
          </a:p>
          <a:p>
            <a:pPr indent="0" lvl="0" marL="0" rtl="0">
              <a:spcBef>
                <a:spcPts val="0"/>
              </a:spcBef>
              <a:spcAft>
                <a:spcPts val="0"/>
              </a:spcAft>
              <a:buNone/>
            </a:pPr>
            <a:r>
              <a:rPr lang="nl"/>
              <a:t>Have shown the grim-reaper approach to survivor selection, by randomly killing the weakness.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nl"/>
              <a:t>Evolution supports adaptation to </a:t>
            </a:r>
            <a:r>
              <a:rPr lang="nl"/>
              <a:t>environmental</a:t>
            </a:r>
            <a:r>
              <a:rPr lang="nl"/>
              <a:t> conditions. Diversity in life is as rich as the solution space</a:t>
            </a:r>
            <a:endParaRPr/>
          </a:p>
          <a:p>
            <a:pPr indent="0" lvl="0" marL="0" rtl="0">
              <a:lnSpc>
                <a:spcPct val="115000"/>
              </a:lnSpc>
              <a:spcBef>
                <a:spcPts val="1600"/>
              </a:spcBef>
              <a:spcAft>
                <a:spcPts val="0"/>
              </a:spcAft>
              <a:buNone/>
            </a:pPr>
            <a:r>
              <a:rPr lang="nl"/>
              <a:t>Survival of the fittest ensures that through heredity, improvements are passed to offspring.</a:t>
            </a:r>
            <a:endParaRPr/>
          </a:p>
          <a:p>
            <a:pPr indent="0" lvl="0" marL="0" rtl="0">
              <a:lnSpc>
                <a:spcPct val="115000"/>
              </a:lnSpc>
              <a:spcBef>
                <a:spcPts val="1600"/>
              </a:spcBef>
              <a:spcAft>
                <a:spcPts val="1600"/>
              </a:spcAft>
              <a:buNone/>
            </a:pPr>
            <a:r>
              <a:rPr lang="nl"/>
              <a:t>Evolution is a blind process version of trial and error that is limited by heuristics in the genetic chain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AutoNum type="arabicPeriod"/>
            </a:pPr>
            <a:r>
              <a:rPr lang="nl"/>
              <a:t>show the final working code, with the obstacles in it</a:t>
            </a:r>
            <a:endParaRPr/>
          </a:p>
          <a:p>
            <a:pPr indent="-298450" lvl="0" marL="457200" rtl="0">
              <a:spcBef>
                <a:spcPts val="0"/>
              </a:spcBef>
              <a:spcAft>
                <a:spcPts val="0"/>
              </a:spcAft>
              <a:buSzPts val="1100"/>
              <a:buAutoNum type="arabicPeriod"/>
            </a:pPr>
            <a:r>
              <a:rPr lang="nl"/>
              <a:t>give class about 10/15 minutes to get familiar with the code, try to see if they know how so solve the todos</a:t>
            </a:r>
            <a:endParaRPr/>
          </a:p>
          <a:p>
            <a:pPr indent="-298450" lvl="0" marL="457200" rtl="0">
              <a:spcBef>
                <a:spcPts val="0"/>
              </a:spcBef>
              <a:spcAft>
                <a:spcPts val="0"/>
              </a:spcAft>
              <a:buSzPts val="1100"/>
              <a:buAutoNum type="arabicPeriod"/>
            </a:pPr>
            <a:r>
              <a:rPr lang="nl"/>
              <a:t>as a group try to solve the todos, ask people if they know the answers, ask them to come to the front to write them down</a:t>
            </a:r>
            <a:endParaRPr/>
          </a:p>
          <a:p>
            <a:pPr indent="-298450" lvl="0" marL="457200" rtl="0">
              <a:spcBef>
                <a:spcPts val="0"/>
              </a:spcBef>
              <a:spcAft>
                <a:spcPts val="0"/>
              </a:spcAft>
              <a:buSzPts val="1100"/>
              <a:buAutoNum type="arabicPeriod"/>
            </a:pPr>
            <a:r>
              <a:rPr lang="nl"/>
              <a:t>maybe a little discussion if it’s </a:t>
            </a:r>
            <a:r>
              <a:rPr lang="nl"/>
              <a:t>necessary</a:t>
            </a:r>
            <a:endParaRPr/>
          </a:p>
          <a:p>
            <a:pPr indent="-298450" lvl="0" marL="457200" rtl="0">
              <a:spcBef>
                <a:spcPts val="0"/>
              </a:spcBef>
              <a:spcAft>
                <a:spcPts val="0"/>
              </a:spcAft>
              <a:buSzPts val="1100"/>
              <a:buAutoNum type="arabicPeriod"/>
            </a:pPr>
            <a:r>
              <a:rPr lang="nl"/>
              <a:t>DONE</a:t>
            </a:r>
            <a:r>
              <a:rPr lang="nl"/>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Differing terms are used within different fields to illustrate the same concept.</a:t>
            </a:r>
            <a:endParaRPr/>
          </a:p>
          <a:p>
            <a:pPr indent="0" lvl="0" marL="0">
              <a:spcBef>
                <a:spcPts val="0"/>
              </a:spcBef>
              <a:spcAft>
                <a:spcPts val="0"/>
              </a:spcAft>
              <a:buNone/>
            </a:pPr>
            <a:r>
              <a:rPr lang="nl"/>
              <a:t>Whether you’re looking at it as a computer scientist, psychology, or evolutionary biologist, it changes the terminology</a:t>
            </a:r>
            <a:endParaRPr/>
          </a:p>
          <a:p>
            <a:pPr indent="0" lvl="0" marL="0">
              <a:spcBef>
                <a:spcPts val="0"/>
              </a:spcBef>
              <a:spcAft>
                <a:spcPts val="0"/>
              </a:spcAft>
              <a:buNone/>
            </a:pPr>
            <a:r>
              <a:t/>
            </a:r>
            <a:endParaRPr/>
          </a:p>
          <a:p>
            <a:pPr indent="0" lvl="0" marL="0">
              <a:spcBef>
                <a:spcPts val="0"/>
              </a:spcBef>
              <a:spcAft>
                <a:spcPts val="0"/>
              </a:spcAft>
              <a:buNone/>
            </a:pPr>
            <a:r>
              <a:rPr lang="nl"/>
              <a:t>Computer scientists will use any of these terms interchangeably as the field is less governed by dogma than others.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t/>
            </a:r>
            <a:endParaRPr/>
          </a:p>
          <a:p>
            <a:pPr indent="0" lvl="0" marL="0" rtl="0">
              <a:spcBef>
                <a:spcPts val="0"/>
              </a:spcBef>
              <a:spcAft>
                <a:spcPts val="0"/>
              </a:spcAft>
              <a:buNone/>
            </a:pPr>
            <a:r>
              <a:rPr lang="nl"/>
              <a:t>Genes can be any information types, but computers like binary, integer, float, string in that order for speed.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Environment reflects ‘adaptive landscape’ which evolution takes place</a:t>
            </a:r>
            <a:endParaRPr/>
          </a:p>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t>evolution is the process of gradual advances of the population towards high altitude areas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Genetic algorithm - 99% of ‘Evolutionary Algorithms’ will use this as their basis.</a:t>
            </a:r>
            <a:endParaRPr/>
          </a:p>
          <a:p>
            <a:pPr indent="0" lvl="0" marL="0">
              <a:spcBef>
                <a:spcPts val="0"/>
              </a:spcBef>
              <a:spcAft>
                <a:spcPts val="0"/>
              </a:spcAft>
              <a:buNone/>
            </a:pPr>
            <a:r>
              <a:t/>
            </a:r>
            <a:endParaRPr/>
          </a:p>
          <a:p>
            <a:pPr indent="0" lvl="0" marL="0">
              <a:spcBef>
                <a:spcPts val="0"/>
              </a:spcBef>
              <a:spcAft>
                <a:spcPts val="0"/>
              </a:spcAft>
              <a:buNone/>
            </a:pPr>
            <a:r>
              <a:rPr lang="nl"/>
              <a:t>Markov chain - used in NLP encoding, robotics, manufacturing</a:t>
            </a:r>
            <a:endParaRPr/>
          </a:p>
          <a:p>
            <a:pPr indent="0" lvl="0" marL="0">
              <a:spcBef>
                <a:spcPts val="0"/>
              </a:spcBef>
              <a:spcAft>
                <a:spcPts val="0"/>
              </a:spcAft>
              <a:buNone/>
            </a:pPr>
            <a:r>
              <a:t/>
            </a:r>
            <a:endParaRPr/>
          </a:p>
          <a:p>
            <a:pPr indent="0" lvl="0" marL="0" rtl="0">
              <a:spcBef>
                <a:spcPts val="0"/>
              </a:spcBef>
              <a:spcAft>
                <a:spcPts val="0"/>
              </a:spcAft>
              <a:buNone/>
            </a:pPr>
            <a:r>
              <a:rPr lang="nl"/>
              <a:t>Genetic Programming - Tree like </a:t>
            </a:r>
            <a:r>
              <a:rPr lang="nl"/>
              <a:t>structure</a:t>
            </a:r>
            <a:r>
              <a:rPr lang="nl"/>
              <a:t>, also used in NLP, compression algorithms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nl"/>
              <a:t>not go across</a:t>
            </a:r>
            <a:endParaRPr/>
          </a:p>
          <a:p>
            <a:pPr indent="-298450" lvl="0" marL="457200" rtl="0">
              <a:spcBef>
                <a:spcPts val="0"/>
              </a:spcBef>
              <a:spcAft>
                <a:spcPts val="0"/>
              </a:spcAft>
              <a:buSzPts val="1100"/>
              <a:buChar char="-"/>
            </a:pPr>
            <a:r>
              <a:rPr lang="nl"/>
              <a:t>not go to the same point twice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00000"/>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5.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gif"/><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nl">
                <a:solidFill>
                  <a:srgbClr val="00FF00"/>
                </a:solidFill>
                <a:latin typeface="Comfortaa"/>
                <a:ea typeface="Comfortaa"/>
                <a:cs typeface="Comfortaa"/>
                <a:sym typeface="Comfortaa"/>
              </a:rPr>
              <a:t>Artificial evolution</a:t>
            </a:r>
            <a:endParaRPr>
              <a:solidFill>
                <a:srgbClr val="00FF00"/>
              </a:solidFill>
              <a:latin typeface="Comfortaa"/>
              <a:ea typeface="Comfortaa"/>
              <a:cs typeface="Comfortaa"/>
              <a:sym typeface="Comfortaa"/>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sz="1800">
                <a:solidFill>
                  <a:srgbClr val="FFFFFF"/>
                </a:solidFill>
                <a:latin typeface="Courier New"/>
                <a:ea typeface="Courier New"/>
                <a:cs typeface="Courier New"/>
                <a:sym typeface="Courier New"/>
              </a:rPr>
              <a:t>Jae Perris and Joëlle Zweekhorst</a:t>
            </a:r>
            <a:endParaRPr sz="1800">
              <a:solidFill>
                <a:srgbClr val="FFFFFF"/>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Things needed for a genetic algorithm</a:t>
            </a:r>
            <a:endParaRPr>
              <a:solidFill>
                <a:srgbClr val="00FF00"/>
              </a:solidFill>
              <a:latin typeface="Comfortaa"/>
              <a:ea typeface="Comfortaa"/>
              <a:cs typeface="Comfortaa"/>
              <a:sym typeface="Comfortaa"/>
            </a:endParaRPr>
          </a:p>
        </p:txBody>
      </p:sp>
      <p:sp>
        <p:nvSpPr>
          <p:cNvPr id="126" name="Shape 126"/>
          <p:cNvSpPr txBox="1"/>
          <p:nvPr>
            <p:ph idx="1" type="body"/>
          </p:nvPr>
        </p:nvSpPr>
        <p:spPr>
          <a:xfrm>
            <a:off x="311700" y="1152475"/>
            <a:ext cx="8520600" cy="3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l">
                <a:solidFill>
                  <a:srgbClr val="FFFFFF"/>
                </a:solidFill>
                <a:latin typeface="Courier New"/>
                <a:ea typeface="Courier New"/>
                <a:cs typeface="Courier New"/>
                <a:sym typeface="Courier New"/>
              </a:rPr>
              <a:t>+ population</a:t>
            </a:r>
            <a:endParaRPr>
              <a:solidFill>
                <a:srgbClr val="FFFFFF"/>
              </a:solidFill>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representation (of the individual units of selection)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fitness function/evaluation function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parent/mating selection mechanism</a:t>
            </a:r>
            <a:endParaRPr>
              <a:latin typeface="Courier New"/>
              <a:ea typeface="Courier New"/>
              <a:cs typeface="Courier New"/>
              <a:sym typeface="Courier New"/>
            </a:endParaRPr>
          </a:p>
          <a:p>
            <a:pPr indent="0" lvl="0" marL="0" rtl="0">
              <a:spcBef>
                <a:spcPts val="1600"/>
              </a:spcBef>
              <a:spcAft>
                <a:spcPts val="0"/>
              </a:spcAft>
              <a:buNone/>
            </a:pPr>
            <a:r>
              <a:rPr lang="nl">
                <a:latin typeface="Courier New"/>
                <a:ea typeface="Courier New"/>
                <a:cs typeface="Courier New"/>
                <a:sym typeface="Courier New"/>
              </a:rPr>
              <a:t>+ crossover(variation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mutation (variation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replacement/survivor selection mechanism</a:t>
            </a:r>
            <a:endParaRPr>
              <a:latin typeface="Courier New"/>
              <a:ea typeface="Courier New"/>
              <a:cs typeface="Courier New"/>
              <a:sym typeface="Courier New"/>
            </a:endParaRPr>
          </a:p>
          <a:p>
            <a:pPr indent="0" lvl="0" marL="0" rtl="0">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Population of individuals</a:t>
            </a:r>
            <a:endParaRPr>
              <a:solidFill>
                <a:srgbClr val="00FF00"/>
              </a:solidFill>
              <a:latin typeface="Comfortaa"/>
              <a:ea typeface="Comfortaa"/>
              <a:cs typeface="Comfortaa"/>
              <a:sym typeface="Comfortaa"/>
            </a:endParaRPr>
          </a:p>
        </p:txBody>
      </p:sp>
      <p:sp>
        <p:nvSpPr>
          <p:cNvPr id="132" name="Shape 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FFFFFF"/>
                </a:solidFill>
                <a:latin typeface="Courier New"/>
                <a:ea typeface="Courier New"/>
                <a:cs typeface="Courier New"/>
                <a:sym typeface="Courier New"/>
              </a:rPr>
              <a:t>+ Survival of the fittest is also </a:t>
            </a:r>
            <a:endParaRPr>
              <a:solidFill>
                <a:srgbClr val="FFFFFF"/>
              </a:solidFill>
              <a:latin typeface="Courier New"/>
              <a:ea typeface="Courier New"/>
              <a:cs typeface="Courier New"/>
              <a:sym typeface="Courier New"/>
            </a:endParaRPr>
          </a:p>
          <a:p>
            <a:pPr indent="457200" lvl="0" marL="0" rtl="0">
              <a:spcBef>
                <a:spcPts val="1600"/>
              </a:spcBef>
              <a:spcAft>
                <a:spcPts val="0"/>
              </a:spcAft>
              <a:buNone/>
            </a:pPr>
            <a:r>
              <a:rPr lang="nl">
                <a:solidFill>
                  <a:srgbClr val="FFFFFF"/>
                </a:solidFill>
                <a:latin typeface="Courier New"/>
                <a:ea typeface="Courier New"/>
                <a:cs typeface="Courier New"/>
                <a:sym typeface="Courier New"/>
              </a:rPr>
              <a:t>present</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rPr lang="nl">
                <a:solidFill>
                  <a:srgbClr val="FFFFFF"/>
                </a:solidFill>
                <a:latin typeface="Courier New"/>
                <a:ea typeface="Courier New"/>
                <a:cs typeface="Courier New"/>
                <a:sym typeface="Courier New"/>
              </a:rPr>
              <a:t>+ Fitness determined by </a:t>
            </a:r>
            <a:r>
              <a:rPr lang="nl">
                <a:solidFill>
                  <a:srgbClr val="FF0000"/>
                </a:solidFill>
                <a:latin typeface="Courier New"/>
                <a:ea typeface="Courier New"/>
                <a:cs typeface="Courier New"/>
                <a:sym typeface="Courier New"/>
              </a:rPr>
              <a:t>phenotypic</a:t>
            </a:r>
            <a:r>
              <a:rPr lang="nl">
                <a:solidFill>
                  <a:srgbClr val="FFFFFF"/>
                </a:solidFill>
                <a:latin typeface="Courier New"/>
                <a:ea typeface="Courier New"/>
                <a:cs typeface="Courier New"/>
                <a:sym typeface="Courier New"/>
              </a:rPr>
              <a:t> </a:t>
            </a:r>
            <a:endParaRPr>
              <a:solidFill>
                <a:srgbClr val="FFFFFF"/>
              </a:solidFill>
              <a:latin typeface="Courier New"/>
              <a:ea typeface="Courier New"/>
              <a:cs typeface="Courier New"/>
              <a:sym typeface="Courier New"/>
            </a:endParaRPr>
          </a:p>
          <a:p>
            <a:pPr indent="457200" lvl="0" marL="0" rtl="0">
              <a:spcBef>
                <a:spcPts val="1600"/>
              </a:spcBef>
              <a:spcAft>
                <a:spcPts val="0"/>
              </a:spcAft>
              <a:buNone/>
            </a:pPr>
            <a:r>
              <a:rPr lang="nl">
                <a:solidFill>
                  <a:srgbClr val="FFFFFF"/>
                </a:solidFill>
                <a:latin typeface="Courier New"/>
                <a:ea typeface="Courier New"/>
                <a:cs typeface="Courier New"/>
                <a:sym typeface="Courier New"/>
              </a:rPr>
              <a:t>features</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rPr lang="nl">
                <a:solidFill>
                  <a:srgbClr val="FFFFFF"/>
                </a:solidFill>
                <a:latin typeface="Courier New"/>
                <a:ea typeface="Courier New"/>
                <a:cs typeface="Courier New"/>
                <a:sym typeface="Courier New"/>
              </a:rPr>
              <a:t>+ Every individual is different/has </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rPr lang="nl">
                <a:solidFill>
                  <a:srgbClr val="FFFFFF"/>
                </a:solidFill>
                <a:latin typeface="Courier New"/>
                <a:ea typeface="Courier New"/>
                <a:cs typeface="Courier New"/>
                <a:sym typeface="Courier New"/>
              </a:rPr>
              <a:t>	different </a:t>
            </a:r>
            <a:r>
              <a:rPr lang="nl">
                <a:solidFill>
                  <a:srgbClr val="00FF00"/>
                </a:solidFill>
                <a:latin typeface="Courier New"/>
                <a:ea typeface="Courier New"/>
                <a:cs typeface="Courier New"/>
                <a:sym typeface="Courier New"/>
              </a:rPr>
              <a:t>genotypes</a:t>
            </a:r>
            <a:endParaRPr>
              <a:solidFill>
                <a:srgbClr val="00FF00"/>
              </a:solidFill>
              <a:latin typeface="Courier New"/>
              <a:ea typeface="Courier New"/>
              <a:cs typeface="Courier New"/>
              <a:sym typeface="Courier New"/>
            </a:endParaRPr>
          </a:p>
        </p:txBody>
      </p:sp>
      <p:pic>
        <p:nvPicPr>
          <p:cNvPr id="133" name="Shape 133"/>
          <p:cNvPicPr preferRelativeResize="0"/>
          <p:nvPr/>
        </p:nvPicPr>
        <p:blipFill>
          <a:blip r:embed="rId3">
            <a:alphaModFix/>
          </a:blip>
          <a:stretch>
            <a:fillRect/>
          </a:stretch>
        </p:blipFill>
        <p:spPr>
          <a:xfrm>
            <a:off x="5688000" y="5"/>
            <a:ext cx="3456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Population</a:t>
            </a:r>
            <a:endParaRPr>
              <a:solidFill>
                <a:srgbClr val="00FF00"/>
              </a:solidFill>
              <a:latin typeface="Comfortaa"/>
              <a:ea typeface="Comfortaa"/>
              <a:cs typeface="Comfortaa"/>
              <a:sym typeface="Comfortaa"/>
            </a:endParaRPr>
          </a:p>
        </p:txBody>
      </p:sp>
      <p:sp>
        <p:nvSpPr>
          <p:cNvPr id="139" name="Shape 1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0"/>
              </a:spcAft>
              <a:buNone/>
            </a:pPr>
            <a:r>
              <a:rPr lang="nl"/>
              <a:t>	</a:t>
            </a:r>
            <a:endParaRPr/>
          </a:p>
          <a:p>
            <a:pPr indent="0" lvl="0" marL="0" rtl="0">
              <a:spcBef>
                <a:spcPts val="1600"/>
              </a:spcBef>
              <a:spcAft>
                <a:spcPts val="0"/>
              </a:spcAft>
              <a:buNone/>
            </a:pPr>
            <a:r>
              <a:t/>
            </a:r>
            <a:endParaRPr/>
          </a:p>
          <a:p>
            <a:pPr indent="457200" lvl="0" marL="3657600" rtl="0">
              <a:spcBef>
                <a:spcPts val="1600"/>
              </a:spcBef>
              <a:spcAft>
                <a:spcPts val="1600"/>
              </a:spcAft>
              <a:buNone/>
            </a:pPr>
            <a:r>
              <a:rPr lang="nl">
                <a:solidFill>
                  <a:srgbClr val="FFFFFF"/>
                </a:solidFill>
                <a:latin typeface="Courier New"/>
                <a:ea typeface="Courier New"/>
                <a:cs typeface="Courier New"/>
                <a:sym typeface="Courier New"/>
              </a:rPr>
              <a:t>-&gt;</a:t>
            </a:r>
            <a:endParaRPr>
              <a:solidFill>
                <a:srgbClr val="FFFFFF"/>
              </a:solidFill>
              <a:latin typeface="Courier New"/>
              <a:ea typeface="Courier New"/>
              <a:cs typeface="Courier New"/>
              <a:sym typeface="Courier New"/>
            </a:endParaRPr>
          </a:p>
        </p:txBody>
      </p:sp>
      <p:pic>
        <p:nvPicPr>
          <p:cNvPr id="140" name="Shape 140"/>
          <p:cNvPicPr preferRelativeResize="0"/>
          <p:nvPr/>
        </p:nvPicPr>
        <p:blipFill>
          <a:blip r:embed="rId3">
            <a:alphaModFix/>
          </a:blip>
          <a:stretch>
            <a:fillRect/>
          </a:stretch>
        </p:blipFill>
        <p:spPr>
          <a:xfrm>
            <a:off x="419625" y="1152475"/>
            <a:ext cx="2816145" cy="3551151"/>
          </a:xfrm>
          <a:prstGeom prst="rect">
            <a:avLst/>
          </a:prstGeom>
          <a:noFill/>
          <a:ln>
            <a:noFill/>
          </a:ln>
        </p:spPr>
      </p:pic>
      <p:pic>
        <p:nvPicPr>
          <p:cNvPr id="141" name="Shape 141"/>
          <p:cNvPicPr preferRelativeResize="0"/>
          <p:nvPr/>
        </p:nvPicPr>
        <p:blipFill>
          <a:blip r:embed="rId4">
            <a:alphaModFix/>
          </a:blip>
          <a:stretch>
            <a:fillRect/>
          </a:stretch>
        </p:blipFill>
        <p:spPr>
          <a:xfrm>
            <a:off x="5491200" y="1197565"/>
            <a:ext cx="2921475" cy="3326225"/>
          </a:xfrm>
          <a:prstGeom prst="rect">
            <a:avLst/>
          </a:prstGeom>
          <a:noFill/>
          <a:ln>
            <a:noFill/>
          </a:ln>
        </p:spPr>
      </p:pic>
      <p:sp>
        <p:nvSpPr>
          <p:cNvPr id="142" name="Shape 142"/>
          <p:cNvSpPr txBox="1"/>
          <p:nvPr>
            <p:ph type="title"/>
          </p:nvPr>
        </p:nvSpPr>
        <p:spPr>
          <a:xfrm>
            <a:off x="5491200" y="445025"/>
            <a:ext cx="3341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FFFFFF"/>
                </a:solidFill>
                <a:latin typeface="Comfortaa"/>
                <a:ea typeface="Comfortaa"/>
                <a:cs typeface="Comfortaa"/>
                <a:sym typeface="Comfortaa"/>
              </a:rPr>
              <a:t>n ~= Gene length</a:t>
            </a:r>
            <a:endParaRPr>
              <a:solidFill>
                <a:srgbClr val="FFFFFF"/>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Things needed for a genetic algorithm</a:t>
            </a:r>
            <a:endParaRPr>
              <a:solidFill>
                <a:srgbClr val="00FF00"/>
              </a:solidFill>
              <a:latin typeface="Comfortaa"/>
              <a:ea typeface="Comfortaa"/>
              <a:cs typeface="Comfortaa"/>
              <a:sym typeface="Comfortaa"/>
            </a:endParaRPr>
          </a:p>
        </p:txBody>
      </p:sp>
      <p:sp>
        <p:nvSpPr>
          <p:cNvPr id="148" name="Shape 148"/>
          <p:cNvSpPr txBox="1"/>
          <p:nvPr>
            <p:ph idx="1" type="body"/>
          </p:nvPr>
        </p:nvSpPr>
        <p:spPr>
          <a:xfrm>
            <a:off x="311700" y="1152475"/>
            <a:ext cx="8520600" cy="3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l">
                <a:latin typeface="Courier New"/>
                <a:ea typeface="Courier New"/>
                <a:cs typeface="Courier New"/>
                <a:sym typeface="Courier New"/>
              </a:rPr>
              <a:t>+ population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solidFill>
                  <a:srgbClr val="FFFFFF"/>
                </a:solidFill>
                <a:latin typeface="Courier New"/>
                <a:ea typeface="Courier New"/>
                <a:cs typeface="Courier New"/>
                <a:sym typeface="Courier New"/>
              </a:rPr>
              <a:t>+ representation (of the individual units of selection)</a:t>
            </a:r>
            <a:endParaRPr>
              <a:solidFill>
                <a:srgbClr val="FFFFFF"/>
              </a:solidFill>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fitness function/evaluation function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parent/mating selection mechanism</a:t>
            </a:r>
            <a:endParaRPr>
              <a:latin typeface="Courier New"/>
              <a:ea typeface="Courier New"/>
              <a:cs typeface="Courier New"/>
              <a:sym typeface="Courier New"/>
            </a:endParaRPr>
          </a:p>
          <a:p>
            <a:pPr indent="0" lvl="0" marL="0" rtl="0">
              <a:spcBef>
                <a:spcPts val="1600"/>
              </a:spcBef>
              <a:spcAft>
                <a:spcPts val="0"/>
              </a:spcAft>
              <a:buNone/>
            </a:pPr>
            <a:r>
              <a:rPr lang="nl">
                <a:latin typeface="Courier New"/>
                <a:ea typeface="Courier New"/>
                <a:cs typeface="Courier New"/>
                <a:sym typeface="Courier New"/>
              </a:rPr>
              <a:t>+ crossover(variation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mutation (variation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replacement/survivor selection mechanism</a:t>
            </a:r>
            <a:endParaRPr>
              <a:latin typeface="Courier New"/>
              <a:ea typeface="Courier New"/>
              <a:cs typeface="Courier New"/>
              <a:sym typeface="Courier New"/>
            </a:endParaRPr>
          </a:p>
          <a:p>
            <a:pPr indent="0" lvl="0" marL="0" rtl="0">
              <a:spcBef>
                <a:spcPts val="1600"/>
              </a:spcBef>
              <a:spcAft>
                <a:spcPts val="1600"/>
              </a:spcAft>
              <a:buNone/>
            </a:pPr>
            <a:r>
              <a:t/>
            </a:r>
            <a:endParaRPr/>
          </a:p>
        </p:txBody>
      </p:sp>
      <p:sp>
        <p:nvSpPr>
          <p:cNvPr id="149" name="Shape 149"/>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Representation</a:t>
            </a:r>
            <a:endParaRPr>
              <a:solidFill>
                <a:srgbClr val="00FF00"/>
              </a:solidFill>
              <a:latin typeface="Comfortaa"/>
              <a:ea typeface="Comfortaa"/>
              <a:cs typeface="Comfortaa"/>
              <a:sym typeface="Comfortaa"/>
            </a:endParaRPr>
          </a:p>
        </p:txBody>
      </p:sp>
      <p:sp>
        <p:nvSpPr>
          <p:cNvPr id="155" name="Shape 155"/>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t>								</a:t>
            </a:r>
            <a:r>
              <a:rPr lang="nl">
                <a:solidFill>
                  <a:srgbClr val="FFFFFF"/>
                </a:solidFill>
                <a:latin typeface="Courier New"/>
                <a:ea typeface="Courier New"/>
                <a:cs typeface="Courier New"/>
                <a:sym typeface="Courier New"/>
              </a:rPr>
              <a:t>phenotype (expression of the data)</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rPr lang="nl">
                <a:solidFill>
                  <a:srgbClr val="FFFFFF"/>
                </a:solidFill>
                <a:latin typeface="Courier New"/>
                <a:ea typeface="Courier New"/>
                <a:cs typeface="Courier New"/>
                <a:sym typeface="Courier New"/>
              </a:rPr>
              <a:t>genotype (arrays, trees, strings ...)</a:t>
            </a:r>
            <a:endParaRPr>
              <a:solidFill>
                <a:srgbClr val="FFFFFF"/>
              </a:solidFill>
              <a:latin typeface="Courier New"/>
              <a:ea typeface="Courier New"/>
              <a:cs typeface="Courier New"/>
              <a:sym typeface="Courier New"/>
            </a:endParaRPr>
          </a:p>
        </p:txBody>
      </p:sp>
      <p:pic>
        <p:nvPicPr>
          <p:cNvPr id="156" name="Shape 156"/>
          <p:cNvPicPr preferRelativeResize="0"/>
          <p:nvPr/>
        </p:nvPicPr>
        <p:blipFill>
          <a:blip r:embed="rId3">
            <a:alphaModFix/>
          </a:blip>
          <a:stretch>
            <a:fillRect/>
          </a:stretch>
        </p:blipFill>
        <p:spPr>
          <a:xfrm>
            <a:off x="311700" y="1829225"/>
            <a:ext cx="3625251" cy="1823150"/>
          </a:xfrm>
          <a:prstGeom prst="rect">
            <a:avLst/>
          </a:prstGeom>
          <a:noFill/>
          <a:ln>
            <a:noFill/>
          </a:ln>
        </p:spPr>
      </p:pic>
      <p:pic>
        <p:nvPicPr>
          <p:cNvPr id="157" name="Shape 157"/>
          <p:cNvPicPr preferRelativeResize="0"/>
          <p:nvPr/>
        </p:nvPicPr>
        <p:blipFill>
          <a:blip r:embed="rId4">
            <a:alphaModFix/>
          </a:blip>
          <a:stretch>
            <a:fillRect/>
          </a:stretch>
        </p:blipFill>
        <p:spPr>
          <a:xfrm>
            <a:off x="5513775" y="1534813"/>
            <a:ext cx="2411974" cy="2411974"/>
          </a:xfrm>
          <a:prstGeom prst="rect">
            <a:avLst/>
          </a:prstGeom>
          <a:noFill/>
          <a:ln>
            <a:noFill/>
          </a:ln>
        </p:spPr>
      </p:pic>
      <p:sp>
        <p:nvSpPr>
          <p:cNvPr id="158" name="Shape 158"/>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Things needed for a genetic algorithm</a:t>
            </a:r>
            <a:endParaRPr>
              <a:solidFill>
                <a:srgbClr val="00FF00"/>
              </a:solidFill>
              <a:latin typeface="Comfortaa"/>
              <a:ea typeface="Comfortaa"/>
              <a:cs typeface="Comfortaa"/>
              <a:sym typeface="Comfortaa"/>
            </a:endParaRPr>
          </a:p>
        </p:txBody>
      </p:sp>
      <p:sp>
        <p:nvSpPr>
          <p:cNvPr id="164" name="Shape 164"/>
          <p:cNvSpPr txBox="1"/>
          <p:nvPr>
            <p:ph idx="1" type="body"/>
          </p:nvPr>
        </p:nvSpPr>
        <p:spPr>
          <a:xfrm>
            <a:off x="311700" y="1152475"/>
            <a:ext cx="8520600" cy="3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l">
                <a:latin typeface="Courier New"/>
                <a:ea typeface="Courier New"/>
                <a:cs typeface="Courier New"/>
                <a:sym typeface="Courier New"/>
              </a:rPr>
              <a:t>+ population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representation (of the individual units of selection)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solidFill>
                  <a:srgbClr val="FFFFFF"/>
                </a:solidFill>
                <a:latin typeface="Courier New"/>
                <a:ea typeface="Courier New"/>
                <a:cs typeface="Courier New"/>
                <a:sym typeface="Courier New"/>
              </a:rPr>
              <a:t>+ fitness function/evaluation function</a:t>
            </a:r>
            <a:endParaRPr>
              <a:solidFill>
                <a:srgbClr val="FFFFFF"/>
              </a:solidFill>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parent/mating selection mechanism</a:t>
            </a:r>
            <a:endParaRPr>
              <a:latin typeface="Courier New"/>
              <a:ea typeface="Courier New"/>
              <a:cs typeface="Courier New"/>
              <a:sym typeface="Courier New"/>
            </a:endParaRPr>
          </a:p>
          <a:p>
            <a:pPr indent="0" lvl="0" marL="0" rtl="0">
              <a:spcBef>
                <a:spcPts val="1600"/>
              </a:spcBef>
              <a:spcAft>
                <a:spcPts val="0"/>
              </a:spcAft>
              <a:buNone/>
            </a:pPr>
            <a:r>
              <a:rPr lang="nl">
                <a:latin typeface="Courier New"/>
                <a:ea typeface="Courier New"/>
                <a:cs typeface="Courier New"/>
                <a:sym typeface="Courier New"/>
              </a:rPr>
              <a:t>+ crossover(variation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mutation (variation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replacement/survivor selection mechanism</a:t>
            </a:r>
            <a:endParaRPr>
              <a:latin typeface="Courier New"/>
              <a:ea typeface="Courier New"/>
              <a:cs typeface="Courier New"/>
              <a:sym typeface="Courier New"/>
            </a:endParaRPr>
          </a:p>
          <a:p>
            <a:pPr indent="0" lvl="0" marL="0" rtl="0">
              <a:spcBef>
                <a:spcPts val="1600"/>
              </a:spcBef>
              <a:spcAft>
                <a:spcPts val="1600"/>
              </a:spcAft>
              <a:buNone/>
            </a:pPr>
            <a:r>
              <a:t/>
            </a:r>
            <a:endParaRPr/>
          </a:p>
        </p:txBody>
      </p:sp>
      <p:sp>
        <p:nvSpPr>
          <p:cNvPr id="165" name="Shape 165"/>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Fitness function</a:t>
            </a:r>
            <a:endParaRPr>
              <a:solidFill>
                <a:srgbClr val="00FF00"/>
              </a:solidFill>
              <a:latin typeface="Comfortaa"/>
              <a:ea typeface="Comfortaa"/>
              <a:cs typeface="Comfortaa"/>
              <a:sym typeface="Comfortaa"/>
            </a:endParaRPr>
          </a:p>
        </p:txBody>
      </p:sp>
      <p:sp>
        <p:nvSpPr>
          <p:cNvPr id="171" name="Shape 171"/>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evaluating the performance of the individual</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457200" rtl="0">
              <a:spcBef>
                <a:spcPts val="1600"/>
              </a:spcBef>
              <a:spcAft>
                <a:spcPts val="0"/>
              </a:spcAft>
              <a:buNone/>
            </a:pPr>
            <a:r>
              <a:rPr lang="nl">
                <a:solidFill>
                  <a:srgbClr val="FFFFFF"/>
                </a:solidFill>
                <a:latin typeface="Courier New"/>
                <a:ea typeface="Courier New"/>
                <a:cs typeface="Courier New"/>
                <a:sym typeface="Courier New"/>
              </a:rPr>
              <a:t>  distance             </a:t>
            </a:r>
            <a:r>
              <a:rPr lang="nl">
                <a:solidFill>
                  <a:srgbClr val="FFFFFF"/>
                </a:solidFill>
                <a:latin typeface="Courier New"/>
                <a:ea typeface="Courier New"/>
                <a:cs typeface="Courier New"/>
                <a:sym typeface="Courier New"/>
              </a:rPr>
              <a:t>aesthetics				   cost</a:t>
            </a:r>
            <a:endParaRPr/>
          </a:p>
          <a:p>
            <a:pPr indent="0" lvl="0" marL="0" rtl="0">
              <a:spcBef>
                <a:spcPts val="1600"/>
              </a:spcBef>
              <a:spcAft>
                <a:spcPts val="1600"/>
              </a:spcAft>
              <a:buNone/>
            </a:pPr>
            <a:r>
              <a:t/>
            </a:r>
            <a:endParaRPr/>
          </a:p>
        </p:txBody>
      </p:sp>
      <p:pic>
        <p:nvPicPr>
          <p:cNvPr id="172" name="Shape 172"/>
          <p:cNvPicPr preferRelativeResize="0"/>
          <p:nvPr/>
        </p:nvPicPr>
        <p:blipFill>
          <a:blip r:embed="rId3">
            <a:alphaModFix/>
          </a:blip>
          <a:stretch>
            <a:fillRect/>
          </a:stretch>
        </p:blipFill>
        <p:spPr>
          <a:xfrm>
            <a:off x="26450" y="1575950"/>
            <a:ext cx="2912050" cy="2629775"/>
          </a:xfrm>
          <a:prstGeom prst="rect">
            <a:avLst/>
          </a:prstGeom>
          <a:noFill/>
          <a:ln>
            <a:noFill/>
          </a:ln>
        </p:spPr>
      </p:pic>
      <p:sp>
        <p:nvSpPr>
          <p:cNvPr id="173" name="Shape 173"/>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Fitness function</a:t>
            </a:r>
            <a:endParaRPr>
              <a:solidFill>
                <a:srgbClr val="00FF00"/>
              </a:solidFill>
              <a:latin typeface="Comfortaa"/>
              <a:ea typeface="Comfortaa"/>
              <a:cs typeface="Comfortaa"/>
              <a:sym typeface="Comfortaa"/>
            </a:endParaRPr>
          </a:p>
        </p:txBody>
      </p:sp>
      <p:sp>
        <p:nvSpPr>
          <p:cNvPr id="179" name="Shape 179"/>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FFFFFF"/>
                </a:solidFill>
                <a:latin typeface="Courier New"/>
                <a:ea typeface="Courier New"/>
                <a:cs typeface="Courier New"/>
                <a:sym typeface="Courier New"/>
              </a:rPr>
              <a:t>evaluating the performance of the individual</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457200" rtl="0">
              <a:spcBef>
                <a:spcPts val="1600"/>
              </a:spcBef>
              <a:spcAft>
                <a:spcPts val="0"/>
              </a:spcAft>
              <a:buNone/>
            </a:pPr>
            <a:r>
              <a:rPr lang="nl">
                <a:solidFill>
                  <a:srgbClr val="FFFFFF"/>
                </a:solidFill>
                <a:latin typeface="Courier New"/>
                <a:ea typeface="Courier New"/>
                <a:cs typeface="Courier New"/>
                <a:sym typeface="Courier New"/>
              </a:rPr>
              <a:t>  distance             aesthetics				   cost</a:t>
            </a:r>
            <a:endParaRPr/>
          </a:p>
          <a:p>
            <a:pPr indent="0" lvl="0" marL="0" rtl="0">
              <a:spcBef>
                <a:spcPts val="1600"/>
              </a:spcBef>
              <a:spcAft>
                <a:spcPts val="1600"/>
              </a:spcAft>
              <a:buNone/>
            </a:pPr>
            <a:r>
              <a:t/>
            </a:r>
            <a:endParaRPr/>
          </a:p>
        </p:txBody>
      </p:sp>
      <p:pic>
        <p:nvPicPr>
          <p:cNvPr id="180" name="Shape 180"/>
          <p:cNvPicPr preferRelativeResize="0"/>
          <p:nvPr/>
        </p:nvPicPr>
        <p:blipFill>
          <a:blip r:embed="rId3">
            <a:alphaModFix/>
          </a:blip>
          <a:stretch>
            <a:fillRect/>
          </a:stretch>
        </p:blipFill>
        <p:spPr>
          <a:xfrm>
            <a:off x="26450" y="1575950"/>
            <a:ext cx="2912050" cy="2629775"/>
          </a:xfrm>
          <a:prstGeom prst="rect">
            <a:avLst/>
          </a:prstGeom>
          <a:noFill/>
          <a:ln>
            <a:noFill/>
          </a:ln>
        </p:spPr>
      </p:pic>
      <p:pic>
        <p:nvPicPr>
          <p:cNvPr id="181" name="Shape 181"/>
          <p:cNvPicPr preferRelativeResize="0"/>
          <p:nvPr/>
        </p:nvPicPr>
        <p:blipFill>
          <a:blip r:embed="rId4">
            <a:alphaModFix/>
          </a:blip>
          <a:stretch>
            <a:fillRect/>
          </a:stretch>
        </p:blipFill>
        <p:spPr>
          <a:xfrm>
            <a:off x="3439726" y="1485474"/>
            <a:ext cx="2416949" cy="2629775"/>
          </a:xfrm>
          <a:prstGeom prst="rect">
            <a:avLst/>
          </a:prstGeom>
          <a:noFill/>
          <a:ln>
            <a:noFill/>
          </a:ln>
        </p:spPr>
      </p:pic>
      <p:sp>
        <p:nvSpPr>
          <p:cNvPr id="182" name="Shape 182"/>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Fitness function</a:t>
            </a:r>
            <a:endParaRPr>
              <a:solidFill>
                <a:srgbClr val="00FF00"/>
              </a:solidFill>
              <a:latin typeface="Comfortaa"/>
              <a:ea typeface="Comfortaa"/>
              <a:cs typeface="Comfortaa"/>
              <a:sym typeface="Comfortaa"/>
            </a:endParaRPr>
          </a:p>
        </p:txBody>
      </p:sp>
      <p:sp>
        <p:nvSpPr>
          <p:cNvPr id="188" name="Shape 18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FFFFFF"/>
                </a:solidFill>
                <a:latin typeface="Courier New"/>
                <a:ea typeface="Courier New"/>
                <a:cs typeface="Courier New"/>
                <a:sym typeface="Courier New"/>
              </a:rPr>
              <a:t>evaluating the performance of the individual</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457200" rtl="0">
              <a:spcBef>
                <a:spcPts val="1600"/>
              </a:spcBef>
              <a:spcAft>
                <a:spcPts val="0"/>
              </a:spcAft>
              <a:buNone/>
            </a:pPr>
            <a:r>
              <a:rPr lang="nl">
                <a:solidFill>
                  <a:srgbClr val="FFFFFF"/>
                </a:solidFill>
                <a:latin typeface="Courier New"/>
                <a:ea typeface="Courier New"/>
                <a:cs typeface="Courier New"/>
                <a:sym typeface="Courier New"/>
              </a:rPr>
              <a:t>  distance             aesthetics				   cost</a:t>
            </a:r>
            <a:endParaRPr/>
          </a:p>
          <a:p>
            <a:pPr indent="0" lvl="0" marL="0" rtl="0">
              <a:spcBef>
                <a:spcPts val="1600"/>
              </a:spcBef>
              <a:spcAft>
                <a:spcPts val="1600"/>
              </a:spcAft>
              <a:buNone/>
            </a:pPr>
            <a:r>
              <a:t/>
            </a:r>
            <a:endParaRPr/>
          </a:p>
        </p:txBody>
      </p:sp>
      <p:pic>
        <p:nvPicPr>
          <p:cNvPr id="189" name="Shape 189"/>
          <p:cNvPicPr preferRelativeResize="0"/>
          <p:nvPr/>
        </p:nvPicPr>
        <p:blipFill rotWithShape="1">
          <a:blip r:embed="rId3">
            <a:alphaModFix/>
          </a:blip>
          <a:srcRect b="43067" l="66289" r="1080" t="14180"/>
          <a:stretch/>
        </p:blipFill>
        <p:spPr>
          <a:xfrm>
            <a:off x="6265650" y="1739675"/>
            <a:ext cx="2331000" cy="1979100"/>
          </a:xfrm>
          <a:prstGeom prst="rect">
            <a:avLst/>
          </a:prstGeom>
          <a:noFill/>
          <a:ln>
            <a:noFill/>
          </a:ln>
        </p:spPr>
      </p:pic>
      <p:pic>
        <p:nvPicPr>
          <p:cNvPr id="190" name="Shape 190"/>
          <p:cNvPicPr preferRelativeResize="0"/>
          <p:nvPr/>
        </p:nvPicPr>
        <p:blipFill>
          <a:blip r:embed="rId4">
            <a:alphaModFix/>
          </a:blip>
          <a:stretch>
            <a:fillRect/>
          </a:stretch>
        </p:blipFill>
        <p:spPr>
          <a:xfrm>
            <a:off x="3445325" y="1475625"/>
            <a:ext cx="2405750" cy="2649450"/>
          </a:xfrm>
          <a:prstGeom prst="rect">
            <a:avLst/>
          </a:prstGeom>
          <a:noFill/>
          <a:ln>
            <a:noFill/>
          </a:ln>
        </p:spPr>
      </p:pic>
      <p:pic>
        <p:nvPicPr>
          <p:cNvPr id="191" name="Shape 191"/>
          <p:cNvPicPr preferRelativeResize="0"/>
          <p:nvPr/>
        </p:nvPicPr>
        <p:blipFill>
          <a:blip r:embed="rId5">
            <a:alphaModFix/>
          </a:blip>
          <a:stretch>
            <a:fillRect/>
          </a:stretch>
        </p:blipFill>
        <p:spPr>
          <a:xfrm>
            <a:off x="26450" y="1575950"/>
            <a:ext cx="2912050" cy="2629775"/>
          </a:xfrm>
          <a:prstGeom prst="rect">
            <a:avLst/>
          </a:prstGeom>
          <a:noFill/>
          <a:ln>
            <a:noFill/>
          </a:ln>
        </p:spPr>
      </p:pic>
      <p:sp>
        <p:nvSpPr>
          <p:cNvPr id="192" name="Shape 192"/>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Fitness function</a:t>
            </a:r>
            <a:endParaRPr>
              <a:solidFill>
                <a:srgbClr val="00FF00"/>
              </a:solidFill>
              <a:latin typeface="Comfortaa"/>
              <a:ea typeface="Comfortaa"/>
              <a:cs typeface="Comfortaa"/>
              <a:sym typeface="Comfortaa"/>
            </a:endParaRPr>
          </a:p>
        </p:txBody>
      </p:sp>
      <p:sp>
        <p:nvSpPr>
          <p:cNvPr id="198" name="Shape 19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lgn="ctr">
              <a:spcBef>
                <a:spcPts val="1600"/>
              </a:spcBef>
              <a:spcAft>
                <a:spcPts val="0"/>
              </a:spcAft>
              <a:buNone/>
            </a:pPr>
            <a:r>
              <a:rPr lang="nl" sz="2400">
                <a:solidFill>
                  <a:srgbClr val="FFFFFF"/>
                </a:solidFill>
                <a:latin typeface="Courier New"/>
                <a:ea typeface="Courier New"/>
                <a:cs typeface="Courier New"/>
                <a:sym typeface="Courier New"/>
              </a:rPr>
              <a:t>float fitness = 1.0/weight * capacity;</a:t>
            </a:r>
            <a:endParaRPr sz="2400">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t/>
            </a:r>
            <a:endParaRPr/>
          </a:p>
        </p:txBody>
      </p:sp>
      <p:sp>
        <p:nvSpPr>
          <p:cNvPr id="199" name="Shape 199"/>
          <p:cNvSpPr txBox="1"/>
          <p:nvPr>
            <p:ph type="title"/>
          </p:nvPr>
        </p:nvSpPr>
        <p:spPr>
          <a:xfrm>
            <a:off x="4781650" y="445025"/>
            <a:ext cx="4050600" cy="572700"/>
          </a:xfrm>
          <a:prstGeom prst="rect">
            <a:avLst/>
          </a:prstGeom>
        </p:spPr>
        <p:txBody>
          <a:bodyPr anchorCtr="0" anchor="t" bIns="91425" lIns="91425" spcFirstLastPara="1" rIns="91425" wrap="square" tIns="91425">
            <a:noAutofit/>
          </a:bodyPr>
          <a:lstStyle/>
          <a:p>
            <a:pPr indent="457200" lvl="0" marL="457200" rtl="0">
              <a:spcBef>
                <a:spcPts val="0"/>
              </a:spcBef>
              <a:spcAft>
                <a:spcPts val="0"/>
              </a:spcAft>
              <a:buNone/>
            </a:pPr>
            <a:r>
              <a:rPr lang="nl">
                <a:solidFill>
                  <a:srgbClr val="FFFFFF"/>
                </a:solidFill>
                <a:latin typeface="Comfortaa"/>
                <a:ea typeface="Comfortaa"/>
                <a:cs typeface="Comfortaa"/>
                <a:sym typeface="Comfortaa"/>
              </a:rPr>
              <a:t>differentiable</a:t>
            </a:r>
            <a:endParaRPr>
              <a:solidFill>
                <a:srgbClr val="FFFFFF"/>
              </a:solidFill>
              <a:latin typeface="Comfortaa"/>
              <a:ea typeface="Comfortaa"/>
              <a:cs typeface="Comfortaa"/>
              <a:sym typeface="Comfortaa"/>
            </a:endParaRPr>
          </a:p>
        </p:txBody>
      </p:sp>
      <p:sp>
        <p:nvSpPr>
          <p:cNvPr id="200" name="Shape 200"/>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00FF00"/>
                </a:solidFill>
                <a:latin typeface="Comfortaa"/>
                <a:ea typeface="Comfortaa"/>
                <a:cs typeface="Comfortaa"/>
                <a:sym typeface="Comfortaa"/>
              </a:rPr>
              <a:t>Agoston (Gusz) Eiben</a:t>
            </a:r>
            <a:endParaRPr>
              <a:solidFill>
                <a:srgbClr val="00FF00"/>
              </a:solidFill>
              <a:latin typeface="Comfortaa"/>
              <a:ea typeface="Comfortaa"/>
              <a:cs typeface="Comfortaa"/>
              <a:sym typeface="Comfortaa"/>
            </a:endParaRPr>
          </a:p>
        </p:txBody>
      </p:sp>
      <p:sp>
        <p:nvSpPr>
          <p:cNvPr id="61" name="Shape 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FFFFFF"/>
                </a:solidFill>
                <a:latin typeface="Courier New"/>
                <a:ea typeface="Courier New"/>
                <a:cs typeface="Courier New"/>
                <a:sym typeface="Courier New"/>
              </a:rPr>
              <a:t>+ Artificial Intelligence on the VU Amsterdam</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rPr lang="nl">
                <a:solidFill>
                  <a:srgbClr val="FFFFFF"/>
                </a:solidFill>
                <a:latin typeface="Courier New"/>
                <a:ea typeface="Courier New"/>
                <a:cs typeface="Courier New"/>
                <a:sym typeface="Courier New"/>
              </a:rPr>
              <a:t>+ Expert in evolutionary computing</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1600"/>
              </a:spcAft>
              <a:buNone/>
            </a:pPr>
            <a:r>
              <a:rPr lang="nl">
                <a:solidFill>
                  <a:srgbClr val="FFFFFF"/>
                </a:solidFill>
                <a:latin typeface="Courier New"/>
                <a:ea typeface="Courier New"/>
                <a:cs typeface="Courier New"/>
                <a:sym typeface="Courier New"/>
              </a:rPr>
              <a:t>+ Robot babies</a:t>
            </a:r>
            <a:endParaRPr>
              <a:solidFill>
                <a:srgbClr val="FFFFFF"/>
              </a:solidFill>
              <a:latin typeface="Courier New"/>
              <a:ea typeface="Courier New"/>
              <a:cs typeface="Courier New"/>
              <a:sym typeface="Courier New"/>
            </a:endParaRPr>
          </a:p>
        </p:txBody>
      </p:sp>
      <p:pic>
        <p:nvPicPr>
          <p:cNvPr id="62" name="Shape 62"/>
          <p:cNvPicPr preferRelativeResize="0"/>
          <p:nvPr/>
        </p:nvPicPr>
        <p:blipFill rotWithShape="1">
          <a:blip r:embed="rId3">
            <a:alphaModFix/>
          </a:blip>
          <a:srcRect b="0" l="0" r="-2438" t="-2438"/>
          <a:stretch/>
        </p:blipFill>
        <p:spPr>
          <a:xfrm>
            <a:off x="6028397" y="1477125"/>
            <a:ext cx="2803900" cy="3666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Things needed for a genetic algorithm</a:t>
            </a:r>
            <a:endParaRPr>
              <a:solidFill>
                <a:srgbClr val="00FF00"/>
              </a:solidFill>
              <a:latin typeface="Comfortaa"/>
              <a:ea typeface="Comfortaa"/>
              <a:cs typeface="Comfortaa"/>
              <a:sym typeface="Comfortaa"/>
            </a:endParaRPr>
          </a:p>
        </p:txBody>
      </p:sp>
      <p:sp>
        <p:nvSpPr>
          <p:cNvPr id="206" name="Shape 206"/>
          <p:cNvSpPr txBox="1"/>
          <p:nvPr>
            <p:ph idx="1" type="body"/>
          </p:nvPr>
        </p:nvSpPr>
        <p:spPr>
          <a:xfrm>
            <a:off x="311700" y="1152475"/>
            <a:ext cx="8520600" cy="3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l">
                <a:latin typeface="Courier New"/>
                <a:ea typeface="Courier New"/>
                <a:cs typeface="Courier New"/>
                <a:sym typeface="Courier New"/>
              </a:rPr>
              <a:t>+ population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representation (of the individual units of selection)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fitness function/evaluation function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solidFill>
                  <a:srgbClr val="FFFFFF"/>
                </a:solidFill>
                <a:latin typeface="Courier New"/>
                <a:ea typeface="Courier New"/>
                <a:cs typeface="Courier New"/>
                <a:sym typeface="Courier New"/>
              </a:rPr>
              <a:t>+ parent/mating selection mechanism</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rPr lang="nl">
                <a:latin typeface="Courier New"/>
                <a:ea typeface="Courier New"/>
                <a:cs typeface="Courier New"/>
                <a:sym typeface="Courier New"/>
              </a:rPr>
              <a:t>+ crossover(variation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mutation (variation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replacement/survivor selection mechanism</a:t>
            </a:r>
            <a:endParaRPr>
              <a:latin typeface="Courier New"/>
              <a:ea typeface="Courier New"/>
              <a:cs typeface="Courier New"/>
              <a:sym typeface="Courier New"/>
            </a:endParaRPr>
          </a:p>
          <a:p>
            <a:pPr indent="0" lvl="0" marL="0" rtl="0">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Parent selection mechanism</a:t>
            </a:r>
            <a:endParaRPr>
              <a:solidFill>
                <a:srgbClr val="00FF00"/>
              </a:solidFill>
              <a:latin typeface="Comfortaa"/>
              <a:ea typeface="Comfortaa"/>
              <a:cs typeface="Comfortaa"/>
              <a:sym typeface="Comfortaa"/>
            </a:endParaRPr>
          </a:p>
        </p:txBody>
      </p:sp>
      <p:sp>
        <p:nvSpPr>
          <p:cNvPr id="212" name="Shape 212"/>
          <p:cNvSpPr txBox="1"/>
          <p:nvPr>
            <p:ph idx="1" type="body"/>
          </p:nvPr>
        </p:nvSpPr>
        <p:spPr>
          <a:xfrm>
            <a:off x="58150" y="1164550"/>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A method of selection must be chosen. This allows for sampling parents for crossover or recombination.</a:t>
            </a:r>
            <a:endParaRPr>
              <a:solidFill>
                <a:srgbClr val="FFFFFF"/>
              </a:solidFill>
              <a:latin typeface="Courier New"/>
              <a:ea typeface="Courier New"/>
              <a:cs typeface="Courier New"/>
              <a:sym typeface="Courier New"/>
            </a:endParaRPr>
          </a:p>
          <a:p>
            <a:pPr indent="0" lvl="0" marL="0">
              <a:spcBef>
                <a:spcPts val="1600"/>
              </a:spcBef>
              <a:spcAft>
                <a:spcPts val="0"/>
              </a:spcAft>
              <a:buNone/>
            </a:pPr>
            <a:r>
              <a:rPr lang="nl">
                <a:solidFill>
                  <a:srgbClr val="FFFFFF"/>
                </a:solidFill>
                <a:latin typeface="Courier New"/>
                <a:ea typeface="Courier New"/>
                <a:cs typeface="Courier New"/>
                <a:sym typeface="Courier New"/>
              </a:rPr>
              <a:t>Options include:</a:t>
            </a:r>
            <a:endParaRPr>
              <a:solidFill>
                <a:srgbClr val="FFFFFF"/>
              </a:solidFill>
              <a:latin typeface="Courier New"/>
              <a:ea typeface="Courier New"/>
              <a:cs typeface="Courier New"/>
              <a:sym typeface="Courier New"/>
            </a:endParaRPr>
          </a:p>
          <a:p>
            <a:pPr indent="-342900" lvl="0" marL="457200">
              <a:spcBef>
                <a:spcPts val="1600"/>
              </a:spcBef>
              <a:spcAft>
                <a:spcPts val="0"/>
              </a:spcAft>
              <a:buClr>
                <a:srgbClr val="FFFFFF"/>
              </a:buClr>
              <a:buSzPts val="1800"/>
              <a:buFont typeface="Courier New"/>
              <a:buChar char="●"/>
            </a:pPr>
            <a:r>
              <a:rPr lang="nl">
                <a:solidFill>
                  <a:srgbClr val="FFFFFF"/>
                </a:solidFill>
                <a:latin typeface="Courier New"/>
                <a:ea typeface="Courier New"/>
                <a:cs typeface="Courier New"/>
                <a:sym typeface="Courier New"/>
              </a:rPr>
              <a:t>Tournament</a:t>
            </a:r>
            <a:endParaRPr>
              <a:solidFill>
                <a:srgbClr val="FFFFFF"/>
              </a:solidFill>
              <a:latin typeface="Courier New"/>
              <a:ea typeface="Courier New"/>
              <a:cs typeface="Courier New"/>
              <a:sym typeface="Courier New"/>
            </a:endParaRPr>
          </a:p>
          <a:p>
            <a:pPr indent="-342900" lvl="0" marL="457200">
              <a:spcBef>
                <a:spcPts val="0"/>
              </a:spcBef>
              <a:spcAft>
                <a:spcPts val="0"/>
              </a:spcAft>
              <a:buClr>
                <a:srgbClr val="FFFFFF"/>
              </a:buClr>
              <a:buSzPts val="1800"/>
              <a:buFont typeface="Courier New"/>
              <a:buChar char="●"/>
            </a:pPr>
            <a:r>
              <a:rPr lang="nl">
                <a:solidFill>
                  <a:srgbClr val="FFFFFF"/>
                </a:solidFill>
                <a:latin typeface="Courier New"/>
                <a:ea typeface="Courier New"/>
                <a:cs typeface="Courier New"/>
                <a:sym typeface="Courier New"/>
              </a:rPr>
              <a:t>Roulette -&gt;</a:t>
            </a:r>
            <a:endParaRPr>
              <a:solidFill>
                <a:srgbClr val="FFFFFF"/>
              </a:solidFill>
              <a:latin typeface="Courier New"/>
              <a:ea typeface="Courier New"/>
              <a:cs typeface="Courier New"/>
              <a:sym typeface="Courier New"/>
            </a:endParaRPr>
          </a:p>
          <a:p>
            <a:pPr indent="-342900" lvl="0" marL="457200">
              <a:spcBef>
                <a:spcPts val="0"/>
              </a:spcBef>
              <a:spcAft>
                <a:spcPts val="0"/>
              </a:spcAft>
              <a:buClr>
                <a:srgbClr val="FFFFFF"/>
              </a:buClr>
              <a:buSzPts val="1800"/>
              <a:buFont typeface="Courier New"/>
              <a:buChar char="●"/>
            </a:pPr>
            <a:r>
              <a:rPr lang="nl">
                <a:solidFill>
                  <a:srgbClr val="FFFFFF"/>
                </a:solidFill>
                <a:latin typeface="Courier New"/>
                <a:ea typeface="Courier New"/>
                <a:cs typeface="Courier New"/>
                <a:sym typeface="Courier New"/>
              </a:rPr>
              <a:t>Rank (linear, exponential) etc.</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t/>
            </a:r>
            <a:endParaRPr/>
          </a:p>
        </p:txBody>
      </p:sp>
      <p:pic>
        <p:nvPicPr>
          <p:cNvPr id="213" name="Shape 213"/>
          <p:cNvPicPr preferRelativeResize="0"/>
          <p:nvPr/>
        </p:nvPicPr>
        <p:blipFill>
          <a:blip r:embed="rId3">
            <a:alphaModFix/>
          </a:blip>
          <a:stretch>
            <a:fillRect/>
          </a:stretch>
        </p:blipFill>
        <p:spPr>
          <a:xfrm>
            <a:off x="4261300" y="2121800"/>
            <a:ext cx="4882701" cy="294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Things needed for a genetic algorithm</a:t>
            </a:r>
            <a:endParaRPr>
              <a:solidFill>
                <a:srgbClr val="00FF00"/>
              </a:solidFill>
              <a:latin typeface="Comfortaa"/>
              <a:ea typeface="Comfortaa"/>
              <a:cs typeface="Comfortaa"/>
              <a:sym typeface="Comfortaa"/>
            </a:endParaRPr>
          </a:p>
        </p:txBody>
      </p:sp>
      <p:sp>
        <p:nvSpPr>
          <p:cNvPr id="219" name="Shape 219"/>
          <p:cNvSpPr txBox="1"/>
          <p:nvPr>
            <p:ph idx="1" type="body"/>
          </p:nvPr>
        </p:nvSpPr>
        <p:spPr>
          <a:xfrm>
            <a:off x="311700" y="1152475"/>
            <a:ext cx="8520600" cy="3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l">
                <a:latin typeface="Courier New"/>
                <a:ea typeface="Courier New"/>
                <a:cs typeface="Courier New"/>
                <a:sym typeface="Courier New"/>
              </a:rPr>
              <a:t>+ population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representation (of the individual units of selection)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fitness function/evaluation function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parent/mating selection mechanism</a:t>
            </a:r>
            <a:endParaRPr>
              <a:latin typeface="Courier New"/>
              <a:ea typeface="Courier New"/>
              <a:cs typeface="Courier New"/>
              <a:sym typeface="Courier New"/>
            </a:endParaRPr>
          </a:p>
          <a:p>
            <a:pPr indent="0" lvl="0" marL="0" rtl="0">
              <a:spcBef>
                <a:spcPts val="1600"/>
              </a:spcBef>
              <a:spcAft>
                <a:spcPts val="0"/>
              </a:spcAft>
              <a:buNone/>
            </a:pPr>
            <a:r>
              <a:rPr lang="nl">
                <a:solidFill>
                  <a:srgbClr val="FFFFFF"/>
                </a:solidFill>
                <a:latin typeface="Courier New"/>
                <a:ea typeface="Courier New"/>
                <a:cs typeface="Courier New"/>
                <a:sym typeface="Courier New"/>
              </a:rPr>
              <a:t>+ crossover(variation operator)</a:t>
            </a:r>
            <a:endParaRPr>
              <a:solidFill>
                <a:srgbClr val="FFFFFF"/>
              </a:solidFill>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mutation (variation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replacement/survivor selection mechanism</a:t>
            </a:r>
            <a:endParaRPr>
              <a:latin typeface="Courier New"/>
              <a:ea typeface="Courier New"/>
              <a:cs typeface="Courier New"/>
              <a:sym typeface="Courier New"/>
            </a:endParaRPr>
          </a:p>
          <a:p>
            <a:pPr indent="0" lvl="0" marL="0" rtl="0">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Crossover</a:t>
            </a:r>
            <a:endParaRPr>
              <a:solidFill>
                <a:srgbClr val="00FF00"/>
              </a:solidFill>
              <a:latin typeface="Comfortaa"/>
              <a:ea typeface="Comfortaa"/>
              <a:cs typeface="Comfortaa"/>
              <a:sym typeface="Comfortaa"/>
            </a:endParaRPr>
          </a:p>
        </p:txBody>
      </p:sp>
      <p:sp>
        <p:nvSpPr>
          <p:cNvPr id="225" name="Shape 225"/>
          <p:cNvSpPr txBox="1"/>
          <p:nvPr>
            <p:ph idx="1" type="body"/>
          </p:nvPr>
        </p:nvSpPr>
        <p:spPr>
          <a:xfrm>
            <a:off x="311700" y="1152475"/>
            <a:ext cx="52680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Crossover is the process of recombination of the parent genetic structures to form a child, or new phenotype.</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rPr lang="nl">
                <a:solidFill>
                  <a:srgbClr val="FFFFFF"/>
                </a:solidFill>
                <a:latin typeface="Courier New"/>
                <a:ea typeface="Courier New"/>
                <a:cs typeface="Courier New"/>
                <a:sym typeface="Courier New"/>
              </a:rPr>
              <a:t>Is it the primary action responsible for generational improvement</a:t>
            </a:r>
            <a:endParaRPr>
              <a:solidFill>
                <a:srgbClr val="FFFFFF"/>
              </a:solidFill>
              <a:latin typeface="Courier New"/>
              <a:ea typeface="Courier New"/>
              <a:cs typeface="Courier New"/>
              <a:sym typeface="Courier New"/>
            </a:endParaRPr>
          </a:p>
        </p:txBody>
      </p:sp>
      <p:pic>
        <p:nvPicPr>
          <p:cNvPr id="226" name="Shape 226"/>
          <p:cNvPicPr preferRelativeResize="0"/>
          <p:nvPr/>
        </p:nvPicPr>
        <p:blipFill>
          <a:blip r:embed="rId3">
            <a:alphaModFix/>
          </a:blip>
          <a:stretch>
            <a:fillRect/>
          </a:stretch>
        </p:blipFill>
        <p:spPr>
          <a:xfrm>
            <a:off x="5732100" y="1170125"/>
            <a:ext cx="3259499" cy="3025501"/>
          </a:xfrm>
          <a:prstGeom prst="rect">
            <a:avLst/>
          </a:prstGeom>
          <a:noFill/>
          <a:ln>
            <a:noFill/>
          </a:ln>
        </p:spPr>
      </p:pic>
      <p:sp>
        <p:nvSpPr>
          <p:cNvPr id="227" name="Shape 227"/>
          <p:cNvSpPr txBox="1"/>
          <p:nvPr>
            <p:ph type="title"/>
          </p:nvPr>
        </p:nvSpPr>
        <p:spPr>
          <a:xfrm>
            <a:off x="5040100" y="445025"/>
            <a:ext cx="37923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FFFFFF"/>
                </a:solidFill>
                <a:latin typeface="Comfortaa"/>
                <a:ea typeface="Comfortaa"/>
                <a:cs typeface="Comfortaa"/>
                <a:sym typeface="Comfortaa"/>
              </a:rPr>
              <a:t>Single Cross = Easy</a:t>
            </a:r>
            <a:endParaRPr>
              <a:solidFill>
                <a:srgbClr val="FFFFFF"/>
              </a:solidFill>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Things needed for a genetic algorithm</a:t>
            </a:r>
            <a:endParaRPr>
              <a:solidFill>
                <a:srgbClr val="00FF00"/>
              </a:solidFill>
              <a:latin typeface="Comfortaa"/>
              <a:ea typeface="Comfortaa"/>
              <a:cs typeface="Comfortaa"/>
              <a:sym typeface="Comfortaa"/>
            </a:endParaRPr>
          </a:p>
        </p:txBody>
      </p:sp>
      <p:sp>
        <p:nvSpPr>
          <p:cNvPr id="233" name="Shape 233"/>
          <p:cNvSpPr txBox="1"/>
          <p:nvPr>
            <p:ph idx="1" type="body"/>
          </p:nvPr>
        </p:nvSpPr>
        <p:spPr>
          <a:xfrm>
            <a:off x="311700" y="1152475"/>
            <a:ext cx="8520600" cy="3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l">
                <a:latin typeface="Courier New"/>
                <a:ea typeface="Courier New"/>
                <a:cs typeface="Courier New"/>
                <a:sym typeface="Courier New"/>
              </a:rPr>
              <a:t>+ population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representation (of the individual units of selection)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fitness function/evaluation function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parent/mating selection mechanism</a:t>
            </a:r>
            <a:endParaRPr>
              <a:latin typeface="Courier New"/>
              <a:ea typeface="Courier New"/>
              <a:cs typeface="Courier New"/>
              <a:sym typeface="Courier New"/>
            </a:endParaRPr>
          </a:p>
          <a:p>
            <a:pPr indent="0" lvl="0" marL="0" rtl="0">
              <a:spcBef>
                <a:spcPts val="1600"/>
              </a:spcBef>
              <a:spcAft>
                <a:spcPts val="0"/>
              </a:spcAft>
              <a:buNone/>
            </a:pPr>
            <a:r>
              <a:rPr lang="nl">
                <a:latin typeface="Courier New"/>
                <a:ea typeface="Courier New"/>
                <a:cs typeface="Courier New"/>
                <a:sym typeface="Courier New"/>
              </a:rPr>
              <a:t>+ crossover(variation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solidFill>
                  <a:srgbClr val="FFFFFF"/>
                </a:solidFill>
                <a:latin typeface="Courier New"/>
                <a:ea typeface="Courier New"/>
                <a:cs typeface="Courier New"/>
                <a:sym typeface="Courier New"/>
              </a:rPr>
              <a:t>+ mutation (variation operator)</a:t>
            </a:r>
            <a:endParaRPr>
              <a:solidFill>
                <a:srgbClr val="FFFFFF"/>
              </a:solidFill>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replacement/survivor selection mechanism</a:t>
            </a:r>
            <a:endParaRPr>
              <a:latin typeface="Courier New"/>
              <a:ea typeface="Courier New"/>
              <a:cs typeface="Courier New"/>
              <a:sym typeface="Courier New"/>
            </a:endParaRPr>
          </a:p>
          <a:p>
            <a:pPr indent="0" lvl="0" marL="0" rtl="0">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Mutation</a:t>
            </a:r>
            <a:endParaRPr>
              <a:solidFill>
                <a:srgbClr val="00FF00"/>
              </a:solidFill>
              <a:latin typeface="Comfortaa"/>
              <a:ea typeface="Comfortaa"/>
              <a:cs typeface="Comfortaa"/>
              <a:sym typeface="Comfortaa"/>
            </a:endParaRPr>
          </a:p>
        </p:txBody>
      </p:sp>
      <p:sp>
        <p:nvSpPr>
          <p:cNvPr id="239" name="Shape 2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Mutation is the process of introducing new solutions to the population by means of random changes to an individual gene</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rPr lang="nl">
                <a:solidFill>
                  <a:srgbClr val="FFFFFF"/>
                </a:solidFill>
                <a:latin typeface="Courier New"/>
                <a:ea typeface="Courier New"/>
                <a:cs typeface="Courier New"/>
                <a:sym typeface="Courier New"/>
              </a:rPr>
              <a:t>It is the primary operator that allows for ‘genetic drift’ away from local maxima</a:t>
            </a:r>
            <a:endParaRPr>
              <a:solidFill>
                <a:srgbClr val="FFFFFF"/>
              </a:solidFill>
              <a:latin typeface="Courier New"/>
              <a:ea typeface="Courier New"/>
              <a:cs typeface="Courier New"/>
              <a:sym typeface="Courier New"/>
            </a:endParaRPr>
          </a:p>
        </p:txBody>
      </p:sp>
      <p:pic>
        <p:nvPicPr>
          <p:cNvPr id="240" name="Shape 240"/>
          <p:cNvPicPr preferRelativeResize="0"/>
          <p:nvPr/>
        </p:nvPicPr>
        <p:blipFill>
          <a:blip r:embed="rId3">
            <a:alphaModFix/>
          </a:blip>
          <a:stretch>
            <a:fillRect/>
          </a:stretch>
        </p:blipFill>
        <p:spPr>
          <a:xfrm>
            <a:off x="1685375" y="2900975"/>
            <a:ext cx="5457099" cy="1688450"/>
          </a:xfrm>
          <a:prstGeom prst="rect">
            <a:avLst/>
          </a:prstGeom>
          <a:noFill/>
          <a:ln>
            <a:noFill/>
          </a:ln>
          <a:effectLst>
            <a:reflection blurRad="0" dir="5400000" dist="38100" endA="0" endPos="30000" fadeDir="5400012" kx="0" rotWithShape="0" algn="bl" stA="6000" stPos="0" sy="-100000" ky="0"/>
          </a:effectLst>
        </p:spPr>
      </p:pic>
      <p:sp>
        <p:nvSpPr>
          <p:cNvPr id="241" name="Shape 241"/>
          <p:cNvSpPr txBox="1"/>
          <p:nvPr>
            <p:ph type="title"/>
          </p:nvPr>
        </p:nvSpPr>
        <p:spPr>
          <a:xfrm>
            <a:off x="5491200" y="445025"/>
            <a:ext cx="33411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FFFFFF"/>
                </a:solidFill>
                <a:latin typeface="Comfortaa"/>
                <a:ea typeface="Comfortaa"/>
                <a:cs typeface="Comfortaa"/>
                <a:sym typeface="Comfortaa"/>
              </a:rPr>
              <a:t>p ~= 5%</a:t>
            </a:r>
            <a:endParaRPr>
              <a:solidFill>
                <a:srgbClr val="FFFFFF"/>
              </a:solidFill>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Things needed for a genetic algorithm</a:t>
            </a:r>
            <a:endParaRPr>
              <a:solidFill>
                <a:srgbClr val="00FF00"/>
              </a:solidFill>
              <a:latin typeface="Comfortaa"/>
              <a:ea typeface="Comfortaa"/>
              <a:cs typeface="Comfortaa"/>
              <a:sym typeface="Comfortaa"/>
            </a:endParaRPr>
          </a:p>
        </p:txBody>
      </p:sp>
      <p:sp>
        <p:nvSpPr>
          <p:cNvPr id="247" name="Shape 247"/>
          <p:cNvSpPr txBox="1"/>
          <p:nvPr>
            <p:ph idx="1" type="body"/>
          </p:nvPr>
        </p:nvSpPr>
        <p:spPr>
          <a:xfrm>
            <a:off x="311700" y="1152475"/>
            <a:ext cx="8520600" cy="3628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nl">
                <a:latin typeface="Courier New"/>
                <a:ea typeface="Courier New"/>
                <a:cs typeface="Courier New"/>
                <a:sym typeface="Courier New"/>
              </a:rPr>
              <a:t>+ population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representation (of the individual units of selection)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fitness function/evaluation function</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parent/mating selection mechanism</a:t>
            </a:r>
            <a:endParaRPr>
              <a:latin typeface="Courier New"/>
              <a:ea typeface="Courier New"/>
              <a:cs typeface="Courier New"/>
              <a:sym typeface="Courier New"/>
            </a:endParaRPr>
          </a:p>
          <a:p>
            <a:pPr indent="0" lvl="0" marL="0" rtl="0">
              <a:spcBef>
                <a:spcPts val="1600"/>
              </a:spcBef>
              <a:spcAft>
                <a:spcPts val="0"/>
              </a:spcAft>
              <a:buNone/>
            </a:pPr>
            <a:r>
              <a:rPr lang="nl">
                <a:latin typeface="Courier New"/>
                <a:ea typeface="Courier New"/>
                <a:cs typeface="Courier New"/>
                <a:sym typeface="Courier New"/>
              </a:rPr>
              <a:t>+ crossover(variation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latin typeface="Courier New"/>
                <a:ea typeface="Courier New"/>
                <a:cs typeface="Courier New"/>
                <a:sym typeface="Courier New"/>
              </a:rPr>
              <a:t>+ mutation (variation operator)</a:t>
            </a:r>
            <a:endParaRPr>
              <a:latin typeface="Courier New"/>
              <a:ea typeface="Courier New"/>
              <a:cs typeface="Courier New"/>
              <a:sym typeface="Courier New"/>
            </a:endParaRPr>
          </a:p>
          <a:p>
            <a:pPr indent="0" lvl="0" marL="0" rtl="0">
              <a:spcBef>
                <a:spcPts val="1600"/>
              </a:spcBef>
              <a:spcAft>
                <a:spcPts val="0"/>
              </a:spcAft>
              <a:buClr>
                <a:schemeClr val="dk1"/>
              </a:buClr>
              <a:buSzPts val="1100"/>
              <a:buFont typeface="Arial"/>
              <a:buNone/>
            </a:pPr>
            <a:r>
              <a:rPr lang="nl">
                <a:solidFill>
                  <a:srgbClr val="FFFFFF"/>
                </a:solidFill>
                <a:latin typeface="Courier New"/>
                <a:ea typeface="Courier New"/>
                <a:cs typeface="Courier New"/>
                <a:sym typeface="Courier New"/>
              </a:rPr>
              <a:t>+ replacement/survivor selection mechanism</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t/>
            </a:r>
            <a:endParaRPr/>
          </a:p>
        </p:txBody>
      </p:sp>
      <p:sp>
        <p:nvSpPr>
          <p:cNvPr id="248" name="Shape 248"/>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Survivor selection mechanism</a:t>
            </a:r>
            <a:endParaRPr>
              <a:solidFill>
                <a:srgbClr val="00FF00"/>
              </a:solidFill>
              <a:latin typeface="Comfortaa"/>
              <a:ea typeface="Comfortaa"/>
              <a:cs typeface="Comfortaa"/>
              <a:sym typeface="Comfortaa"/>
            </a:endParaRPr>
          </a:p>
        </p:txBody>
      </p:sp>
      <p:sp>
        <p:nvSpPr>
          <p:cNvPr id="254" name="Shape 254"/>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 </a:t>
            </a:r>
            <a:r>
              <a:rPr lang="nl">
                <a:solidFill>
                  <a:srgbClr val="FFFFFF"/>
                </a:solidFill>
                <a:latin typeface="Courier New"/>
                <a:ea typeface="Courier New"/>
                <a:cs typeface="Courier New"/>
                <a:sym typeface="Courier New"/>
              </a:rPr>
              <a:t>Similar to parent selection</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rPr lang="nl">
                <a:solidFill>
                  <a:srgbClr val="FFFFFF"/>
                </a:solidFill>
                <a:latin typeface="Courier New"/>
                <a:ea typeface="Courier New"/>
                <a:cs typeface="Courier New"/>
                <a:sym typeface="Courier New"/>
              </a:rPr>
              <a:t>+ Adjust to the population size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rPr lang="nl">
                <a:solidFill>
                  <a:srgbClr val="FFFFFF"/>
                </a:solidFill>
                <a:latin typeface="Courier New"/>
                <a:ea typeface="Courier New"/>
                <a:cs typeface="Courier New"/>
                <a:sym typeface="Courier New"/>
              </a:rPr>
              <a:t>Here we can see the </a:t>
            </a:r>
            <a:r>
              <a:rPr lang="nl">
                <a:solidFill>
                  <a:srgbClr val="FF0000"/>
                </a:solidFill>
                <a:latin typeface="Courier New"/>
                <a:ea typeface="Courier New"/>
                <a:cs typeface="Courier New"/>
                <a:sym typeface="Courier New"/>
              </a:rPr>
              <a:t>red-</a:t>
            </a:r>
            <a:endParaRPr>
              <a:solidFill>
                <a:srgbClr val="FF0000"/>
              </a:solidFill>
              <a:latin typeface="Courier New"/>
              <a:ea typeface="Courier New"/>
              <a:cs typeface="Courier New"/>
              <a:sym typeface="Courier New"/>
            </a:endParaRPr>
          </a:p>
          <a:p>
            <a:pPr indent="0" lvl="0" marL="0">
              <a:spcBef>
                <a:spcPts val="1600"/>
              </a:spcBef>
              <a:spcAft>
                <a:spcPts val="0"/>
              </a:spcAft>
              <a:buNone/>
            </a:pPr>
            <a:r>
              <a:rPr lang="nl">
                <a:solidFill>
                  <a:srgbClr val="FF0000"/>
                </a:solidFill>
                <a:latin typeface="Courier New"/>
                <a:ea typeface="Courier New"/>
                <a:cs typeface="Courier New"/>
                <a:sym typeface="Courier New"/>
              </a:rPr>
              <a:t>selected</a:t>
            </a:r>
            <a:r>
              <a:rPr lang="nl">
                <a:solidFill>
                  <a:srgbClr val="FFFFFF"/>
                </a:solidFill>
                <a:latin typeface="Courier New"/>
                <a:ea typeface="Courier New"/>
                <a:cs typeface="Courier New"/>
                <a:sym typeface="Courier New"/>
              </a:rPr>
              <a:t> organism will </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rPr lang="nl">
                <a:solidFill>
                  <a:srgbClr val="FFFFFF"/>
                </a:solidFill>
                <a:latin typeface="Courier New"/>
                <a:ea typeface="Courier New"/>
                <a:cs typeface="Courier New"/>
                <a:sym typeface="Courier New"/>
              </a:rPr>
              <a:t>not endure the winter.</a:t>
            </a:r>
            <a:r>
              <a:rPr lang="nl"/>
              <a:t> </a:t>
            </a:r>
            <a:endParaRPr/>
          </a:p>
        </p:txBody>
      </p:sp>
      <p:pic>
        <p:nvPicPr>
          <p:cNvPr id="255" name="Shape 255"/>
          <p:cNvPicPr preferRelativeResize="0"/>
          <p:nvPr/>
        </p:nvPicPr>
        <p:blipFill rotWithShape="1">
          <a:blip r:embed="rId3">
            <a:alphaModFix/>
          </a:blip>
          <a:srcRect b="0" l="1710" r="0" t="0"/>
          <a:stretch/>
        </p:blipFill>
        <p:spPr>
          <a:xfrm>
            <a:off x="4350850" y="2497775"/>
            <a:ext cx="4684549" cy="2645725"/>
          </a:xfrm>
          <a:prstGeom prst="rect">
            <a:avLst/>
          </a:prstGeom>
          <a:noFill/>
          <a:ln>
            <a:noFill/>
          </a:ln>
        </p:spPr>
      </p:pic>
      <p:sp>
        <p:nvSpPr>
          <p:cNvPr id="256" name="Shape 256"/>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Algorithm termination</a:t>
            </a:r>
            <a:endParaRPr>
              <a:solidFill>
                <a:srgbClr val="00FF00"/>
              </a:solidFill>
              <a:latin typeface="Comfortaa"/>
              <a:ea typeface="Comfortaa"/>
              <a:cs typeface="Comfortaa"/>
              <a:sym typeface="Comfortaa"/>
            </a:endParaRPr>
          </a:p>
        </p:txBody>
      </p:sp>
      <p:sp>
        <p:nvSpPr>
          <p:cNvPr id="262" name="Shape 262"/>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If every individual in the population is a potential solution, when do we stop running an algorithm?</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nl">
                <a:solidFill>
                  <a:srgbClr val="FFFFFF"/>
                </a:solidFill>
                <a:latin typeface="Courier New"/>
                <a:ea typeface="Courier New"/>
                <a:cs typeface="Courier New"/>
                <a:sym typeface="Courier New"/>
              </a:rPr>
              <a:t>+ Optimal fitness level is reached</a:t>
            </a:r>
            <a:endParaRPr>
              <a:solidFill>
                <a:srgbClr val="FFFFFF"/>
              </a:solidFill>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nl">
                <a:solidFill>
                  <a:srgbClr val="FFFFFF"/>
                </a:solidFill>
                <a:latin typeface="Courier New"/>
                <a:ea typeface="Courier New"/>
                <a:cs typeface="Courier New"/>
                <a:sym typeface="Courier New"/>
              </a:rPr>
              <a:t>+ Population diversity gets too low</a:t>
            </a:r>
            <a:endParaRPr>
              <a:solidFill>
                <a:srgbClr val="FFFFFF"/>
              </a:solidFill>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nl">
                <a:solidFill>
                  <a:srgbClr val="FFFFFF"/>
                </a:solidFill>
                <a:latin typeface="Courier New"/>
                <a:ea typeface="Courier New"/>
                <a:cs typeface="Courier New"/>
                <a:sym typeface="Courier New"/>
              </a:rPr>
              <a:t>+ Average fitness isn’t improving enough</a:t>
            </a:r>
            <a:endParaRPr>
              <a:solidFill>
                <a:srgbClr val="FFFFFF"/>
              </a:solidFill>
              <a:latin typeface="Courier New"/>
              <a:ea typeface="Courier New"/>
              <a:cs typeface="Courier New"/>
              <a:sym typeface="Courier New"/>
            </a:endParaRPr>
          </a:p>
          <a:p>
            <a:pPr indent="0" lvl="0" marL="0">
              <a:spcBef>
                <a:spcPts val="1600"/>
              </a:spcBef>
              <a:spcAft>
                <a:spcPts val="0"/>
              </a:spcAft>
              <a:buClr>
                <a:schemeClr val="dk1"/>
              </a:buClr>
              <a:buSzPts val="1100"/>
              <a:buFont typeface="Arial"/>
              <a:buNone/>
            </a:pPr>
            <a:r>
              <a:rPr lang="nl">
                <a:solidFill>
                  <a:srgbClr val="FFFFFF"/>
                </a:solidFill>
                <a:latin typeface="Courier New"/>
                <a:ea typeface="Courier New"/>
                <a:cs typeface="Courier New"/>
                <a:sym typeface="Courier New"/>
              </a:rPr>
              <a:t>+ Time/cpu limit is reached.</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rPr lang="nl">
                <a:solidFill>
                  <a:srgbClr val="FFFFFF"/>
                </a:solidFill>
                <a:latin typeface="Courier New"/>
                <a:ea typeface="Courier New"/>
                <a:cs typeface="Courier New"/>
                <a:sym typeface="Courier New"/>
              </a:rPr>
              <a:t> </a:t>
            </a:r>
            <a:endParaRPr/>
          </a:p>
        </p:txBody>
      </p:sp>
      <p:pic>
        <p:nvPicPr>
          <p:cNvPr id="263" name="Shape 263"/>
          <p:cNvPicPr preferRelativeResize="0"/>
          <p:nvPr/>
        </p:nvPicPr>
        <p:blipFill rotWithShape="1">
          <a:blip r:embed="rId3">
            <a:alphaModFix/>
          </a:blip>
          <a:srcRect b="26253" l="19519" r="20009" t="25662"/>
          <a:stretch/>
        </p:blipFill>
        <p:spPr>
          <a:xfrm>
            <a:off x="6751800" y="3165725"/>
            <a:ext cx="2169674" cy="1725175"/>
          </a:xfrm>
          <a:prstGeom prst="rect">
            <a:avLst/>
          </a:prstGeom>
          <a:noFill/>
          <a:ln>
            <a:noFill/>
          </a:ln>
        </p:spPr>
      </p:pic>
      <p:sp>
        <p:nvSpPr>
          <p:cNvPr id="264" name="Shape 264"/>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Concluding Remarks - Design</a:t>
            </a:r>
            <a:endParaRPr>
              <a:solidFill>
                <a:srgbClr val="00FF00"/>
              </a:solidFill>
              <a:latin typeface="Comfortaa"/>
              <a:ea typeface="Comfortaa"/>
              <a:cs typeface="Comfortaa"/>
              <a:sym typeface="Comfortaa"/>
            </a:endParaRPr>
          </a:p>
        </p:txBody>
      </p:sp>
      <p:sp>
        <p:nvSpPr>
          <p:cNvPr id="270" name="Shape 270"/>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rPr lang="nl">
                <a:solidFill>
                  <a:srgbClr val="FFFFFF"/>
                </a:solidFill>
                <a:latin typeface="Courier New"/>
                <a:ea typeface="Courier New"/>
                <a:cs typeface="Courier New"/>
                <a:sym typeface="Courier New"/>
              </a:rPr>
              <a:t> </a:t>
            </a:r>
            <a:endParaRPr/>
          </a:p>
        </p:txBody>
      </p:sp>
      <p:graphicFrame>
        <p:nvGraphicFramePr>
          <p:cNvPr id="271" name="Shape 271"/>
          <p:cNvGraphicFramePr/>
          <p:nvPr/>
        </p:nvGraphicFramePr>
        <p:xfrm>
          <a:off x="444200" y="1479325"/>
          <a:ext cx="3000000" cy="3000000"/>
        </p:xfrm>
        <a:graphic>
          <a:graphicData uri="http://schemas.openxmlformats.org/drawingml/2006/table">
            <a:tbl>
              <a:tblPr>
                <a:noFill/>
                <a:tableStyleId>{B3D87826-ADE3-42A4-82BD-4C427BFE5DB0}</a:tableStyleId>
              </a:tblPr>
              <a:tblGrid>
                <a:gridCol w="4260300"/>
                <a:gridCol w="4260300"/>
              </a:tblGrid>
              <a:tr h="430300">
                <a:tc>
                  <a:txBody>
                    <a:bodyPr>
                      <a:noAutofit/>
                    </a:bodyPr>
                    <a:lstStyle/>
                    <a:p>
                      <a:pPr indent="0" lvl="0" marL="0">
                        <a:spcBef>
                          <a:spcPts val="0"/>
                        </a:spcBef>
                        <a:spcAft>
                          <a:spcPts val="0"/>
                        </a:spcAft>
                        <a:buNone/>
                      </a:pPr>
                      <a:r>
                        <a:rPr b="1" lang="nl" sz="1800">
                          <a:solidFill>
                            <a:srgbClr val="FFFFFF"/>
                          </a:solidFill>
                          <a:latin typeface="Courier New"/>
                          <a:ea typeface="Courier New"/>
                          <a:cs typeface="Courier New"/>
                          <a:sym typeface="Courier New"/>
                        </a:rPr>
                        <a:t>Inferable by Problem</a:t>
                      </a:r>
                      <a:endParaRPr b="1" sz="1800">
                        <a:solidFill>
                          <a:srgbClr val="FFFFFF"/>
                        </a:solidFill>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b="1" lang="nl" sz="1800">
                          <a:solidFill>
                            <a:srgbClr val="FFFFFF"/>
                          </a:solidFill>
                          <a:latin typeface="Courier New"/>
                          <a:ea typeface="Courier New"/>
                          <a:cs typeface="Courier New"/>
                          <a:sym typeface="Courier New"/>
                        </a:rPr>
                        <a:t>Experience/experimentation</a:t>
                      </a:r>
                      <a:endParaRPr b="1" sz="1800">
                        <a:solidFill>
                          <a:srgbClr val="FFFFFF"/>
                        </a:solidFill>
                        <a:latin typeface="Courier New"/>
                        <a:ea typeface="Courier New"/>
                        <a:cs typeface="Courier New"/>
                        <a:sym typeface="Courier New"/>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71700">
                <a:tc>
                  <a:txBody>
                    <a:bodyPr>
                      <a:noAutofit/>
                    </a:bodyPr>
                    <a:lstStyle/>
                    <a:p>
                      <a:pPr indent="0" lvl="0" marL="0">
                        <a:spcBef>
                          <a:spcPts val="0"/>
                        </a:spcBef>
                        <a:spcAft>
                          <a:spcPts val="0"/>
                        </a:spcAft>
                        <a:buNone/>
                      </a:pPr>
                      <a:r>
                        <a:rPr lang="nl" sz="1800" u="sng">
                          <a:solidFill>
                            <a:srgbClr val="E06666"/>
                          </a:solidFill>
                          <a:latin typeface="Courier New"/>
                          <a:ea typeface="Courier New"/>
                          <a:cs typeface="Courier New"/>
                          <a:sym typeface="Courier New"/>
                        </a:rPr>
                        <a:t>Fitness</a:t>
                      </a:r>
                      <a:endParaRPr sz="1800" u="sng">
                        <a:solidFill>
                          <a:srgbClr val="E06666"/>
                        </a:solidFill>
                        <a:latin typeface="Courier New"/>
                        <a:ea typeface="Courier New"/>
                        <a:cs typeface="Courier New"/>
                        <a:sym typeface="Courier New"/>
                      </a:endParaRPr>
                    </a:p>
                    <a:p>
                      <a:pPr indent="0" lvl="0" marL="0">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a:spcBef>
                          <a:spcPts val="0"/>
                        </a:spcBef>
                        <a:spcAft>
                          <a:spcPts val="0"/>
                        </a:spcAft>
                        <a:buNone/>
                      </a:pPr>
                      <a:r>
                        <a:rPr lang="nl" sz="1800">
                          <a:solidFill>
                            <a:srgbClr val="FFFFFF"/>
                          </a:solidFill>
                          <a:latin typeface="Courier New"/>
                          <a:ea typeface="Courier New"/>
                          <a:cs typeface="Courier New"/>
                          <a:sym typeface="Courier New"/>
                        </a:rPr>
                        <a:t>Heuristics</a:t>
                      </a:r>
                      <a:endParaRPr sz="1800">
                        <a:solidFill>
                          <a:srgbClr val="FFFFFF"/>
                        </a:solidFill>
                        <a:latin typeface="Courier New"/>
                        <a:ea typeface="Courier New"/>
                        <a:cs typeface="Courier New"/>
                        <a:sym typeface="Courier New"/>
                      </a:endParaRPr>
                    </a:p>
                    <a:p>
                      <a:pPr indent="0" lvl="0" marL="0">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a:spcBef>
                          <a:spcPts val="0"/>
                        </a:spcBef>
                        <a:spcAft>
                          <a:spcPts val="0"/>
                        </a:spcAft>
                        <a:buNone/>
                      </a:pPr>
                      <a:r>
                        <a:rPr lang="nl" sz="1800">
                          <a:solidFill>
                            <a:srgbClr val="FFFFFF"/>
                          </a:solidFill>
                          <a:latin typeface="Courier New"/>
                          <a:ea typeface="Courier New"/>
                          <a:cs typeface="Courier New"/>
                          <a:sym typeface="Courier New"/>
                        </a:rPr>
                        <a:t>Representation</a:t>
                      </a:r>
                      <a:endParaRPr sz="1800">
                        <a:solidFill>
                          <a:srgbClr val="FFFFFF"/>
                        </a:solidFill>
                        <a:latin typeface="Courier New"/>
                        <a:ea typeface="Courier New"/>
                        <a:cs typeface="Courier New"/>
                        <a:sym typeface="Courier New"/>
                      </a:endParaRPr>
                    </a:p>
                    <a:p>
                      <a:pPr indent="0" lvl="0" marL="0">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a:spcBef>
                          <a:spcPts val="0"/>
                        </a:spcBef>
                        <a:spcAft>
                          <a:spcPts val="0"/>
                        </a:spcAft>
                        <a:buNone/>
                      </a:pPr>
                      <a:r>
                        <a:rPr lang="nl" sz="1800">
                          <a:solidFill>
                            <a:srgbClr val="FFFFFF"/>
                          </a:solidFill>
                          <a:latin typeface="Courier New"/>
                          <a:ea typeface="Courier New"/>
                          <a:cs typeface="Courier New"/>
                          <a:sym typeface="Courier New"/>
                        </a:rPr>
                        <a:t>~Gene Length</a:t>
                      </a:r>
                      <a:endParaRPr sz="1800">
                        <a:solidFill>
                          <a:srgbClr val="FFFFFF"/>
                        </a:solidFill>
                        <a:latin typeface="Courier New"/>
                        <a:ea typeface="Courier New"/>
                        <a:cs typeface="Courier New"/>
                        <a:sym typeface="Courier New"/>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nl" sz="1800">
                          <a:solidFill>
                            <a:srgbClr val="FFFFFF"/>
                          </a:solidFill>
                          <a:latin typeface="Courier New"/>
                          <a:ea typeface="Courier New"/>
                          <a:cs typeface="Courier New"/>
                          <a:sym typeface="Courier New"/>
                        </a:rPr>
                        <a:t>Mutation Rate</a:t>
                      </a:r>
                      <a:endParaRPr sz="1800">
                        <a:solidFill>
                          <a:srgbClr val="FFFFFF"/>
                        </a:solidFill>
                        <a:latin typeface="Courier New"/>
                        <a:ea typeface="Courier New"/>
                        <a:cs typeface="Courier New"/>
                        <a:sym typeface="Courier New"/>
                      </a:endParaRPr>
                    </a:p>
                    <a:p>
                      <a:pPr indent="0" lvl="0" marL="0">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a:spcBef>
                          <a:spcPts val="0"/>
                        </a:spcBef>
                        <a:spcAft>
                          <a:spcPts val="0"/>
                        </a:spcAft>
                        <a:buNone/>
                      </a:pPr>
                      <a:r>
                        <a:rPr lang="nl" sz="1800" u="sng">
                          <a:solidFill>
                            <a:srgbClr val="E06666"/>
                          </a:solidFill>
                          <a:latin typeface="Courier New"/>
                          <a:ea typeface="Courier New"/>
                          <a:cs typeface="Courier New"/>
                          <a:sym typeface="Courier New"/>
                        </a:rPr>
                        <a:t>Selection Method</a:t>
                      </a:r>
                      <a:endParaRPr sz="1800" u="sng">
                        <a:solidFill>
                          <a:srgbClr val="E06666"/>
                        </a:solidFill>
                        <a:latin typeface="Courier New"/>
                        <a:ea typeface="Courier New"/>
                        <a:cs typeface="Courier New"/>
                        <a:sym typeface="Courier New"/>
                      </a:endParaRPr>
                    </a:p>
                    <a:p>
                      <a:pPr indent="0" lvl="0" marL="0">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a:spcBef>
                          <a:spcPts val="0"/>
                        </a:spcBef>
                        <a:spcAft>
                          <a:spcPts val="0"/>
                        </a:spcAft>
                        <a:buNone/>
                      </a:pPr>
                      <a:r>
                        <a:rPr lang="nl" sz="1800">
                          <a:solidFill>
                            <a:srgbClr val="FFFFFF"/>
                          </a:solidFill>
                          <a:latin typeface="Courier New"/>
                          <a:ea typeface="Courier New"/>
                          <a:cs typeface="Courier New"/>
                          <a:sym typeface="Courier New"/>
                        </a:rPr>
                        <a:t>Population Size</a:t>
                      </a:r>
                      <a:endParaRPr sz="1800">
                        <a:solidFill>
                          <a:srgbClr val="FFFFFF"/>
                        </a:solidFill>
                        <a:latin typeface="Courier New"/>
                        <a:ea typeface="Courier New"/>
                        <a:cs typeface="Courier New"/>
                        <a:sym typeface="Courier New"/>
                      </a:endParaRPr>
                    </a:p>
                    <a:p>
                      <a:pPr indent="0" lvl="0" marL="0">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a:spcBef>
                          <a:spcPts val="0"/>
                        </a:spcBef>
                        <a:spcAft>
                          <a:spcPts val="0"/>
                        </a:spcAft>
                        <a:buClr>
                          <a:schemeClr val="dk1"/>
                        </a:buClr>
                        <a:buSzPts val="1100"/>
                        <a:buFont typeface="Arial"/>
                        <a:buNone/>
                      </a:pPr>
                      <a:r>
                        <a:rPr lang="nl" sz="1800">
                          <a:solidFill>
                            <a:srgbClr val="FFFFFF"/>
                          </a:solidFill>
                          <a:latin typeface="Courier New"/>
                          <a:ea typeface="Courier New"/>
                          <a:cs typeface="Courier New"/>
                          <a:sym typeface="Courier New"/>
                        </a:rPr>
                        <a:t>~Gene Length</a:t>
                      </a:r>
                      <a:endParaRPr sz="1800">
                        <a:solidFill>
                          <a:srgbClr val="FFFFFF"/>
                        </a:solidFill>
                        <a:latin typeface="Courier New"/>
                        <a:ea typeface="Courier New"/>
                        <a:cs typeface="Courier New"/>
                        <a:sym typeface="Courier New"/>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72" name="Shape 272"/>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Basing algorithms on nature</a:t>
            </a:r>
            <a:endParaRPr>
              <a:solidFill>
                <a:srgbClr val="00FF00"/>
              </a:solidFill>
              <a:latin typeface="Comfortaa"/>
              <a:ea typeface="Comfortaa"/>
              <a:cs typeface="Comfortaa"/>
              <a:sym typeface="Comfortaa"/>
            </a:endParaRPr>
          </a:p>
        </p:txBody>
      </p:sp>
      <p:sp>
        <p:nvSpPr>
          <p:cNvPr id="68" name="Shape 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 Darwinian evolution</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rPr lang="nl">
                <a:solidFill>
                  <a:srgbClr val="FFFFFF"/>
                </a:solidFill>
                <a:latin typeface="Courier New"/>
                <a:ea typeface="Courier New"/>
                <a:cs typeface="Courier New"/>
                <a:sym typeface="Courier New"/>
              </a:rPr>
              <a:t>+ Survival of the fittest</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rPr lang="nl">
                <a:solidFill>
                  <a:srgbClr val="FFFFFF"/>
                </a:solidFill>
                <a:latin typeface="Courier New"/>
                <a:ea typeface="Courier New"/>
                <a:cs typeface="Courier New"/>
                <a:sym typeface="Courier New"/>
              </a:rPr>
              <a:t>+ Trial and error</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t/>
            </a:r>
            <a:endParaRPr>
              <a:solidFill>
                <a:srgbClr val="FFFFFF"/>
              </a:solidFill>
              <a:latin typeface="Courier New"/>
              <a:ea typeface="Courier New"/>
              <a:cs typeface="Courier New"/>
              <a:sym typeface="Courier New"/>
            </a:endParaRPr>
          </a:p>
        </p:txBody>
      </p:sp>
      <p:pic>
        <p:nvPicPr>
          <p:cNvPr id="69" name="Shape 69"/>
          <p:cNvPicPr preferRelativeResize="0"/>
          <p:nvPr/>
        </p:nvPicPr>
        <p:blipFill>
          <a:blip r:embed="rId3">
            <a:alphaModFix/>
          </a:blip>
          <a:stretch>
            <a:fillRect/>
          </a:stretch>
        </p:blipFill>
        <p:spPr>
          <a:xfrm>
            <a:off x="3907738" y="3059625"/>
            <a:ext cx="3704675" cy="20838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An example!</a:t>
            </a:r>
            <a:endParaRPr>
              <a:solidFill>
                <a:srgbClr val="00FF00"/>
              </a:solidFill>
              <a:latin typeface="Comfortaa"/>
              <a:ea typeface="Comfortaa"/>
              <a:cs typeface="Comfortaa"/>
              <a:sym typeface="Comfortaa"/>
            </a:endParaRPr>
          </a:p>
        </p:txBody>
      </p:sp>
      <p:sp>
        <p:nvSpPr>
          <p:cNvPr id="278" name="Shape 2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 </a:t>
            </a:r>
            <a:r>
              <a:rPr lang="nl">
                <a:solidFill>
                  <a:srgbClr val="FFFFFF"/>
                </a:solidFill>
                <a:latin typeface="Courier New"/>
                <a:ea typeface="Courier New"/>
                <a:cs typeface="Courier New"/>
                <a:sym typeface="Courier New"/>
              </a:rPr>
              <a:t>Lecture schedules</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rPr lang="nl">
                <a:solidFill>
                  <a:srgbClr val="FFFFFF"/>
                </a:solidFill>
                <a:latin typeface="Courier New"/>
                <a:ea typeface="Courier New"/>
                <a:cs typeface="Courier New"/>
                <a:sym typeface="Courier New"/>
              </a:rPr>
              <a:t>+ Fitness determined by for instance:</a:t>
            </a:r>
            <a:endParaRPr>
              <a:solidFill>
                <a:srgbClr val="FFFFFF"/>
              </a:solidFill>
              <a:latin typeface="Courier New"/>
              <a:ea typeface="Courier New"/>
              <a:cs typeface="Courier New"/>
              <a:sym typeface="Courier New"/>
            </a:endParaRPr>
          </a:p>
          <a:p>
            <a:pPr indent="457200" lvl="0" marL="457200" rtl="0">
              <a:spcBef>
                <a:spcPts val="1600"/>
              </a:spcBef>
              <a:spcAft>
                <a:spcPts val="0"/>
              </a:spcAft>
              <a:buNone/>
            </a:pPr>
            <a:r>
              <a:rPr lang="nl">
                <a:solidFill>
                  <a:srgbClr val="FFFFFF"/>
                </a:solidFill>
                <a:latin typeface="Courier New"/>
                <a:ea typeface="Courier New"/>
                <a:cs typeface="Courier New"/>
                <a:sym typeface="Courier New"/>
              </a:rPr>
              <a:t>double booked rooms (lowers fitness)</a:t>
            </a:r>
            <a:endParaRPr>
              <a:solidFill>
                <a:srgbClr val="FFFFFF"/>
              </a:solidFill>
              <a:latin typeface="Courier New"/>
              <a:ea typeface="Courier New"/>
              <a:cs typeface="Courier New"/>
              <a:sym typeface="Courier New"/>
            </a:endParaRPr>
          </a:p>
          <a:p>
            <a:pPr indent="457200" lvl="0" marL="457200" rtl="0">
              <a:spcBef>
                <a:spcPts val="1600"/>
              </a:spcBef>
              <a:spcAft>
                <a:spcPts val="0"/>
              </a:spcAft>
              <a:buNone/>
            </a:pPr>
            <a:r>
              <a:rPr lang="nl">
                <a:solidFill>
                  <a:srgbClr val="FFFFFF"/>
                </a:solidFill>
                <a:latin typeface="Courier New"/>
                <a:ea typeface="Courier New"/>
                <a:cs typeface="Courier New"/>
                <a:sym typeface="Courier New"/>
              </a:rPr>
              <a:t>activities spread out over a week (increases fitness)</a:t>
            </a:r>
            <a:endParaRPr>
              <a:solidFill>
                <a:srgbClr val="FFFFFF"/>
              </a:solidFill>
              <a:latin typeface="Courier New"/>
              <a:ea typeface="Courier New"/>
              <a:cs typeface="Courier New"/>
              <a:sym typeface="Courier New"/>
            </a:endParaRPr>
          </a:p>
          <a:p>
            <a:pPr indent="457200" lvl="0" marL="457200" rtl="0">
              <a:spcBef>
                <a:spcPts val="1600"/>
              </a:spcBef>
              <a:spcAft>
                <a:spcPts val="0"/>
              </a:spcAft>
              <a:buNone/>
            </a:pPr>
            <a:r>
              <a:rPr lang="nl">
                <a:solidFill>
                  <a:srgbClr val="FFFFFF"/>
                </a:solidFill>
                <a:latin typeface="Courier New"/>
                <a:ea typeface="Courier New"/>
                <a:cs typeface="Courier New"/>
                <a:sym typeface="Courier New"/>
              </a:rPr>
              <a:t> </a:t>
            </a:r>
            <a:r>
              <a:rPr lang="nl">
                <a:solidFill>
                  <a:srgbClr val="FFFFFF"/>
                </a:solidFill>
                <a:latin typeface="Courier New"/>
                <a:ea typeface="Courier New"/>
                <a:cs typeface="Courier New"/>
                <a:sym typeface="Courier New"/>
              </a:rPr>
              <a:t> </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An example!</a:t>
            </a:r>
            <a:endParaRPr>
              <a:solidFill>
                <a:srgbClr val="00FF00"/>
              </a:solidFill>
              <a:latin typeface="Comfortaa"/>
              <a:ea typeface="Comfortaa"/>
              <a:cs typeface="Comfortaa"/>
              <a:sym typeface="Comfortaa"/>
            </a:endParaRPr>
          </a:p>
        </p:txBody>
      </p:sp>
      <p:sp>
        <p:nvSpPr>
          <p:cNvPr id="284" name="Shape 2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nl">
                <a:solidFill>
                  <a:srgbClr val="FFFFFF"/>
                </a:solidFill>
                <a:latin typeface="Courier New"/>
                <a:ea typeface="Courier New"/>
                <a:cs typeface="Courier New"/>
                <a:sym typeface="Courier New"/>
              </a:rPr>
              <a:t>+ Lecture schedules</a:t>
            </a:r>
            <a:endParaRPr>
              <a:solidFill>
                <a:srgbClr val="FFFFFF"/>
              </a:solidFill>
              <a:latin typeface="Courier New"/>
              <a:ea typeface="Courier New"/>
              <a:cs typeface="Courier New"/>
              <a:sym typeface="Courier New"/>
            </a:endParaRPr>
          </a:p>
        </p:txBody>
      </p:sp>
      <p:pic>
        <p:nvPicPr>
          <p:cNvPr id="285" name="Shape 285"/>
          <p:cNvPicPr preferRelativeResize="0"/>
          <p:nvPr/>
        </p:nvPicPr>
        <p:blipFill>
          <a:blip r:embed="rId3">
            <a:alphaModFix/>
          </a:blip>
          <a:stretch>
            <a:fillRect/>
          </a:stretch>
        </p:blipFill>
        <p:spPr>
          <a:xfrm>
            <a:off x="3465675" y="1104212"/>
            <a:ext cx="3820501" cy="3512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An example!</a:t>
            </a:r>
            <a:endParaRPr>
              <a:solidFill>
                <a:srgbClr val="00FF00"/>
              </a:solidFill>
              <a:latin typeface="Comfortaa"/>
              <a:ea typeface="Comfortaa"/>
              <a:cs typeface="Comfortaa"/>
              <a:sym typeface="Comfortaa"/>
            </a:endParaRPr>
          </a:p>
        </p:txBody>
      </p:sp>
      <p:sp>
        <p:nvSpPr>
          <p:cNvPr id="291" name="Shape 2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Travelling Salesman</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rPr lang="nl">
                <a:solidFill>
                  <a:srgbClr val="FFFFFF"/>
                </a:solidFill>
                <a:latin typeface="Courier New"/>
                <a:ea typeface="Courier New"/>
                <a:cs typeface="Courier New"/>
                <a:sym typeface="Courier New"/>
              </a:rPr>
              <a:t>+ Must travel to each point once.</a:t>
            </a:r>
            <a:endParaRPr>
              <a:solidFill>
                <a:srgbClr val="FFFFFF"/>
              </a:solidFill>
              <a:latin typeface="Courier New"/>
              <a:ea typeface="Courier New"/>
              <a:cs typeface="Courier New"/>
              <a:sym typeface="Courier New"/>
            </a:endParaRPr>
          </a:p>
          <a:p>
            <a:pPr indent="0" lvl="0" marL="0">
              <a:spcBef>
                <a:spcPts val="1600"/>
              </a:spcBef>
              <a:spcAft>
                <a:spcPts val="0"/>
              </a:spcAft>
              <a:buNone/>
            </a:pPr>
            <a:r>
              <a:rPr lang="nl">
                <a:solidFill>
                  <a:srgbClr val="FFFFFF"/>
                </a:solidFill>
                <a:latin typeface="Courier New"/>
                <a:ea typeface="Courier New"/>
                <a:cs typeface="Courier New"/>
                <a:sym typeface="Courier New"/>
              </a:rPr>
              <a:t>+ Fitness is determined by minimising travel distance</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rPr lang="nl">
                <a:solidFill>
                  <a:srgbClr val="FFFFFF"/>
                </a:solidFill>
                <a:latin typeface="Courier New"/>
                <a:ea typeface="Courier New"/>
                <a:cs typeface="Courier New"/>
                <a:sym typeface="Courier New"/>
              </a:rPr>
              <a:t>+ Difficulty is O(n!) -&gt; factorial growth</a:t>
            </a:r>
            <a:endParaRPr>
              <a:solidFill>
                <a:srgbClr val="FFFFFF"/>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An example!</a:t>
            </a:r>
            <a:endParaRPr>
              <a:solidFill>
                <a:srgbClr val="00FF00"/>
              </a:solidFill>
              <a:latin typeface="Comfortaa"/>
              <a:ea typeface="Comfortaa"/>
              <a:cs typeface="Comfortaa"/>
              <a:sym typeface="Comfortaa"/>
            </a:endParaRPr>
          </a:p>
        </p:txBody>
      </p:sp>
      <p:sp>
        <p:nvSpPr>
          <p:cNvPr id="297" name="Shape 2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Clr>
                <a:schemeClr val="dk1"/>
              </a:buClr>
              <a:buSzPts val="1100"/>
              <a:buFont typeface="Arial"/>
              <a:buNone/>
            </a:pPr>
            <a:r>
              <a:rPr lang="nl">
                <a:solidFill>
                  <a:schemeClr val="lt1"/>
                </a:solidFill>
                <a:latin typeface="Courier New"/>
                <a:ea typeface="Courier New"/>
                <a:cs typeface="Courier New"/>
                <a:sym typeface="Courier New"/>
              </a:rPr>
              <a:t>Travelling Salesman</a:t>
            </a:r>
            <a:endParaRPr/>
          </a:p>
        </p:txBody>
      </p:sp>
      <p:pic>
        <p:nvPicPr>
          <p:cNvPr id="298" name="Shape 298"/>
          <p:cNvPicPr preferRelativeResize="0"/>
          <p:nvPr/>
        </p:nvPicPr>
        <p:blipFill>
          <a:blip r:embed="rId3">
            <a:alphaModFix/>
          </a:blip>
          <a:stretch>
            <a:fillRect/>
          </a:stretch>
        </p:blipFill>
        <p:spPr>
          <a:xfrm>
            <a:off x="2575225" y="2124450"/>
            <a:ext cx="3518599" cy="2108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ctrTitle"/>
          </p:nvPr>
        </p:nvSpPr>
        <p:spPr>
          <a:xfrm>
            <a:off x="311708" y="-85562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Lab assignment</a:t>
            </a:r>
            <a:endParaRPr>
              <a:solidFill>
                <a:srgbClr val="00FF00"/>
              </a:solidFill>
              <a:latin typeface="Comfortaa"/>
              <a:ea typeface="Comfortaa"/>
              <a:cs typeface="Comfortaa"/>
              <a:sym typeface="Comfortaa"/>
            </a:endParaRPr>
          </a:p>
        </p:txBody>
      </p:sp>
      <p:sp>
        <p:nvSpPr>
          <p:cNvPr id="304" name="Shape 304"/>
          <p:cNvSpPr txBox="1"/>
          <p:nvPr>
            <p:ph idx="1" type="subTitle"/>
          </p:nvPr>
        </p:nvSpPr>
        <p:spPr>
          <a:xfrm>
            <a:off x="311700" y="1233925"/>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sz="1800">
                <a:solidFill>
                  <a:srgbClr val="FFFFFF"/>
                </a:solidFill>
                <a:latin typeface="Courier New"/>
                <a:ea typeface="Courier New"/>
                <a:cs typeface="Courier New"/>
                <a:sym typeface="Courier New"/>
              </a:rPr>
              <a:t>https://github.com/Honga1/AI-Class/</a:t>
            </a:r>
            <a:endParaRPr sz="1800">
              <a:solidFill>
                <a:srgbClr val="FFFFFF"/>
              </a:solidFill>
              <a:latin typeface="Courier New"/>
              <a:ea typeface="Courier New"/>
              <a:cs typeface="Courier New"/>
              <a:sym typeface="Courier New"/>
            </a:endParaRPr>
          </a:p>
        </p:txBody>
      </p:sp>
      <p:pic>
        <p:nvPicPr>
          <p:cNvPr id="305" name="Shape 305"/>
          <p:cNvPicPr preferRelativeResize="0"/>
          <p:nvPr/>
        </p:nvPicPr>
        <p:blipFill rotWithShape="1">
          <a:blip r:embed="rId3">
            <a:alphaModFix/>
          </a:blip>
          <a:srcRect b="28078" l="0" r="0" t="0"/>
          <a:stretch/>
        </p:blipFill>
        <p:spPr>
          <a:xfrm>
            <a:off x="2158225" y="1791400"/>
            <a:ext cx="4827550" cy="2487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00FF00"/>
                </a:solidFill>
                <a:latin typeface="Comfortaa"/>
                <a:ea typeface="Comfortaa"/>
                <a:cs typeface="Comfortaa"/>
                <a:sym typeface="Comfortaa"/>
              </a:rPr>
              <a:t>Confusing Terms</a:t>
            </a:r>
            <a:endParaRPr>
              <a:solidFill>
                <a:srgbClr val="00FF00"/>
              </a:solidFill>
              <a:latin typeface="Comfortaa"/>
              <a:ea typeface="Comfortaa"/>
              <a:cs typeface="Comfortaa"/>
              <a:sym typeface="Comfortaa"/>
            </a:endParaRPr>
          </a:p>
        </p:txBody>
      </p:sp>
      <p:sp>
        <p:nvSpPr>
          <p:cNvPr id="75" name="Shape 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Environment, Adaptive Landscape</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rPr lang="nl">
                <a:solidFill>
                  <a:srgbClr val="FFFFFF"/>
                </a:solidFill>
                <a:latin typeface="Courier New"/>
                <a:ea typeface="Courier New"/>
                <a:cs typeface="Courier New"/>
                <a:sym typeface="Courier New"/>
              </a:rPr>
              <a:t>Individual, Phenotype, Representation</a:t>
            </a:r>
            <a:endParaRPr>
              <a:solidFill>
                <a:srgbClr val="FFFFFF"/>
              </a:solidFill>
              <a:latin typeface="Courier New"/>
              <a:ea typeface="Courier New"/>
              <a:cs typeface="Courier New"/>
              <a:sym typeface="Courier New"/>
            </a:endParaRPr>
          </a:p>
          <a:p>
            <a:pPr indent="0" lvl="0" mar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a:spcBef>
                <a:spcPts val="1600"/>
              </a:spcBef>
              <a:spcAft>
                <a:spcPts val="0"/>
              </a:spcAft>
              <a:buNone/>
            </a:pPr>
            <a:r>
              <a:rPr lang="nl">
                <a:solidFill>
                  <a:srgbClr val="FFFFFF"/>
                </a:solidFill>
                <a:latin typeface="Courier New"/>
                <a:ea typeface="Courier New"/>
                <a:cs typeface="Courier New"/>
                <a:sym typeface="Courier New"/>
              </a:rPr>
              <a:t>Genotype, genes, genome</a:t>
            </a:r>
            <a:endParaRPr>
              <a:solidFill>
                <a:srgbClr val="FFFFFF"/>
              </a:solidFill>
              <a:latin typeface="Courier New"/>
              <a:ea typeface="Courier New"/>
              <a:cs typeface="Courier New"/>
              <a:sym typeface="Courier New"/>
            </a:endParaRPr>
          </a:p>
          <a:p>
            <a:pPr indent="0" lvl="0" marL="0">
              <a:spcBef>
                <a:spcPts val="1600"/>
              </a:spcBef>
              <a:spcAft>
                <a:spcPts val="1600"/>
              </a:spcAft>
              <a:buNone/>
            </a:pPr>
            <a:r>
              <a:t/>
            </a:r>
            <a:endParaRPr>
              <a:solidFill>
                <a:srgbClr val="FFFFFF"/>
              </a:solidFill>
              <a:latin typeface="Courier New"/>
              <a:ea typeface="Courier New"/>
              <a:cs typeface="Courier New"/>
              <a:sym typeface="Courier New"/>
            </a:endParaRPr>
          </a:p>
        </p:txBody>
      </p:sp>
      <p:pic>
        <p:nvPicPr>
          <p:cNvPr id="76" name="Shape 76"/>
          <p:cNvPicPr preferRelativeResize="0"/>
          <p:nvPr/>
        </p:nvPicPr>
        <p:blipFill>
          <a:blip r:embed="rId3">
            <a:alphaModFix/>
          </a:blip>
          <a:stretch>
            <a:fillRect/>
          </a:stretch>
        </p:blipFill>
        <p:spPr>
          <a:xfrm>
            <a:off x="5688000" y="5"/>
            <a:ext cx="3456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Genotype</a:t>
            </a:r>
            <a:endParaRPr>
              <a:solidFill>
                <a:srgbClr val="00FF00"/>
              </a:solidFill>
              <a:latin typeface="Comfortaa"/>
              <a:ea typeface="Comfortaa"/>
              <a:cs typeface="Comfortaa"/>
              <a:sym typeface="Comfortaa"/>
            </a:endParaRPr>
          </a:p>
        </p:txBody>
      </p:sp>
      <p:sp>
        <p:nvSpPr>
          <p:cNvPr id="82" name="Shape 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 String of values (genotype)</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rPr lang="nl">
                <a:solidFill>
                  <a:srgbClr val="FFFFFF"/>
                </a:solidFill>
                <a:latin typeface="Courier New"/>
                <a:ea typeface="Courier New"/>
                <a:cs typeface="Courier New"/>
                <a:sym typeface="Courier New"/>
              </a:rPr>
              <a:t>+ Decoded into the phenotype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rPr lang="nl">
                <a:solidFill>
                  <a:srgbClr val="FFFFFF"/>
                </a:solidFill>
                <a:latin typeface="Courier New"/>
                <a:ea typeface="Courier New"/>
                <a:cs typeface="Courier New"/>
                <a:sym typeface="Courier New"/>
              </a:rPr>
              <a:t>+ Holds the uniqueness of each individual</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rPr lang="nl">
                <a:solidFill>
                  <a:srgbClr val="FFFFFF"/>
                </a:solidFill>
                <a:latin typeface="Courier New"/>
                <a:ea typeface="Courier New"/>
                <a:cs typeface="Courier New"/>
                <a:sym typeface="Courier New"/>
              </a:rPr>
              <a:t>+ Each unit of the string is one ‘gene’</a:t>
            </a:r>
            <a:endParaRPr>
              <a:solidFill>
                <a:srgbClr val="FFFFFF"/>
              </a:solidFill>
              <a:latin typeface="Courier New"/>
              <a:ea typeface="Courier New"/>
              <a:cs typeface="Courier New"/>
              <a:sym typeface="Courier New"/>
            </a:endParaRPr>
          </a:p>
        </p:txBody>
      </p:sp>
      <p:pic>
        <p:nvPicPr>
          <p:cNvPr id="83" name="Shape 83"/>
          <p:cNvPicPr preferRelativeResize="0"/>
          <p:nvPr/>
        </p:nvPicPr>
        <p:blipFill>
          <a:blip r:embed="rId3">
            <a:alphaModFix/>
          </a:blip>
          <a:stretch>
            <a:fillRect/>
          </a:stretch>
        </p:blipFill>
        <p:spPr>
          <a:xfrm>
            <a:off x="-200600" y="3778375"/>
            <a:ext cx="9545199" cy="634750"/>
          </a:xfrm>
          <a:prstGeom prst="rect">
            <a:avLst/>
          </a:prstGeom>
          <a:noFill/>
          <a:ln>
            <a:noFill/>
          </a:ln>
        </p:spPr>
      </p:pic>
      <p:sp>
        <p:nvSpPr>
          <p:cNvPr id="84" name="Shape 84"/>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Adaptive landscape</a:t>
            </a:r>
            <a:endParaRPr>
              <a:solidFill>
                <a:srgbClr val="00FF00"/>
              </a:solidFill>
              <a:latin typeface="Comfortaa"/>
              <a:ea typeface="Comfortaa"/>
              <a:cs typeface="Comfortaa"/>
              <a:sym typeface="Comfortaa"/>
            </a:endParaRPr>
          </a:p>
        </p:txBody>
      </p:sp>
      <p:sp>
        <p:nvSpPr>
          <p:cNvPr id="90" name="Shape 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nl">
                <a:solidFill>
                  <a:srgbClr val="FFFFFF"/>
                </a:solidFill>
                <a:latin typeface="Courier New"/>
                <a:ea typeface="Courier New"/>
                <a:cs typeface="Courier New"/>
                <a:sym typeface="Courier New"/>
              </a:rPr>
              <a:t>combinations of the successful and less successful traits or phenotypic features become visible</a:t>
            </a:r>
            <a:endParaRPr>
              <a:solidFill>
                <a:srgbClr val="FFFFFF"/>
              </a:solidFill>
              <a:latin typeface="Courier New"/>
              <a:ea typeface="Courier New"/>
              <a:cs typeface="Courier New"/>
              <a:sym typeface="Courier New"/>
            </a:endParaRPr>
          </a:p>
        </p:txBody>
      </p:sp>
      <p:pic>
        <p:nvPicPr>
          <p:cNvPr id="91" name="Shape 91"/>
          <p:cNvPicPr preferRelativeResize="0"/>
          <p:nvPr/>
        </p:nvPicPr>
        <p:blipFill>
          <a:blip r:embed="rId3">
            <a:alphaModFix/>
          </a:blip>
          <a:stretch>
            <a:fillRect/>
          </a:stretch>
        </p:blipFill>
        <p:spPr>
          <a:xfrm>
            <a:off x="4414225" y="1834300"/>
            <a:ext cx="4729766" cy="3309200"/>
          </a:xfrm>
          <a:prstGeom prst="rect">
            <a:avLst/>
          </a:prstGeom>
          <a:noFill/>
          <a:ln>
            <a:noFill/>
          </a:ln>
        </p:spPr>
      </p:pic>
      <p:sp>
        <p:nvSpPr>
          <p:cNvPr id="92" name="Shape 92"/>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Global and local optimum</a:t>
            </a:r>
            <a:endParaRPr>
              <a:solidFill>
                <a:srgbClr val="00FF00"/>
              </a:solidFill>
              <a:latin typeface="Comfortaa"/>
              <a:ea typeface="Comfortaa"/>
              <a:cs typeface="Comfortaa"/>
              <a:sym typeface="Comfortaa"/>
            </a:endParaRPr>
          </a:p>
        </p:txBody>
      </p:sp>
      <p:sp>
        <p:nvSpPr>
          <p:cNvPr id="98" name="Shape 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99" name="Shape 99"/>
          <p:cNvPicPr preferRelativeResize="0"/>
          <p:nvPr/>
        </p:nvPicPr>
        <p:blipFill>
          <a:blip r:embed="rId3">
            <a:alphaModFix/>
          </a:blip>
          <a:stretch>
            <a:fillRect/>
          </a:stretch>
        </p:blipFill>
        <p:spPr>
          <a:xfrm>
            <a:off x="2090175" y="1666800"/>
            <a:ext cx="4963649" cy="2928099"/>
          </a:xfrm>
          <a:prstGeom prst="rect">
            <a:avLst/>
          </a:prstGeom>
          <a:noFill/>
          <a:ln>
            <a:noFill/>
          </a:ln>
        </p:spPr>
      </p:pic>
      <p:pic>
        <p:nvPicPr>
          <p:cNvPr id="100" name="Shape 100"/>
          <p:cNvPicPr preferRelativeResize="0"/>
          <p:nvPr/>
        </p:nvPicPr>
        <p:blipFill rotWithShape="1">
          <a:blip r:embed="rId4">
            <a:alphaModFix/>
          </a:blip>
          <a:srcRect b="7908" l="13524" r="12081" t="13246"/>
          <a:stretch/>
        </p:blipFill>
        <p:spPr>
          <a:xfrm>
            <a:off x="3674200" y="1152475"/>
            <a:ext cx="1270600" cy="1346625"/>
          </a:xfrm>
          <a:prstGeom prst="rect">
            <a:avLst/>
          </a:prstGeom>
          <a:noFill/>
          <a:ln>
            <a:noFill/>
          </a:ln>
        </p:spPr>
      </p:pic>
      <p:pic>
        <p:nvPicPr>
          <p:cNvPr id="101" name="Shape 101"/>
          <p:cNvPicPr preferRelativeResize="0"/>
          <p:nvPr/>
        </p:nvPicPr>
        <p:blipFill rotWithShape="1">
          <a:blip r:embed="rId5">
            <a:alphaModFix/>
          </a:blip>
          <a:srcRect b="0" l="9016" r="0" t="0"/>
          <a:stretch/>
        </p:blipFill>
        <p:spPr>
          <a:xfrm>
            <a:off x="5919750" y="4132425"/>
            <a:ext cx="723325" cy="766250"/>
          </a:xfrm>
          <a:prstGeom prst="rect">
            <a:avLst/>
          </a:prstGeom>
          <a:noFill/>
          <a:ln>
            <a:noFill/>
          </a:ln>
        </p:spPr>
      </p:pic>
      <p:pic>
        <p:nvPicPr>
          <p:cNvPr id="102" name="Shape 102"/>
          <p:cNvPicPr preferRelativeResize="0"/>
          <p:nvPr/>
        </p:nvPicPr>
        <p:blipFill>
          <a:blip r:embed="rId6">
            <a:alphaModFix/>
          </a:blip>
          <a:stretch>
            <a:fillRect/>
          </a:stretch>
        </p:blipFill>
        <p:spPr>
          <a:xfrm>
            <a:off x="2138143" y="3377575"/>
            <a:ext cx="654065" cy="537650"/>
          </a:xfrm>
          <a:prstGeom prst="rect">
            <a:avLst/>
          </a:prstGeom>
          <a:noFill/>
          <a:ln>
            <a:noFill/>
          </a:ln>
        </p:spPr>
      </p:pic>
      <p:sp>
        <p:nvSpPr>
          <p:cNvPr id="103" name="Shape 103"/>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‘Types’ of Evolutionary Algorithms</a:t>
            </a:r>
            <a:endParaRPr>
              <a:solidFill>
                <a:srgbClr val="00FF00"/>
              </a:solidFill>
              <a:latin typeface="Comfortaa"/>
              <a:ea typeface="Comfortaa"/>
              <a:cs typeface="Comfortaa"/>
              <a:sym typeface="Comfortaa"/>
            </a:endParaRPr>
          </a:p>
        </p:txBody>
      </p:sp>
      <p:sp>
        <p:nvSpPr>
          <p:cNvPr id="109" name="Shape 109"/>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rPr lang="nl">
                <a:solidFill>
                  <a:srgbClr val="FFFFFF"/>
                </a:solidFill>
                <a:latin typeface="Courier New"/>
                <a:ea typeface="Courier New"/>
                <a:cs typeface="Courier New"/>
                <a:sym typeface="Courier New"/>
              </a:rPr>
              <a:t>Genetic Algorithm       Markov Chain	     Genetic Programming</a:t>
            </a:r>
            <a:endParaRPr/>
          </a:p>
          <a:p>
            <a:pPr indent="0" lvl="0" marL="0" rtl="0">
              <a:spcBef>
                <a:spcPts val="1600"/>
              </a:spcBef>
              <a:spcAft>
                <a:spcPts val="1600"/>
              </a:spcAft>
              <a:buNone/>
            </a:pPr>
            <a:r>
              <a:t/>
            </a:r>
            <a:endParaRPr/>
          </a:p>
        </p:txBody>
      </p:sp>
      <p:pic>
        <p:nvPicPr>
          <p:cNvPr id="110" name="Shape 110"/>
          <p:cNvPicPr preferRelativeResize="0"/>
          <p:nvPr/>
        </p:nvPicPr>
        <p:blipFill rotWithShape="1">
          <a:blip r:embed="rId3">
            <a:alphaModFix/>
          </a:blip>
          <a:srcRect b="17211" l="0" r="0" t="0"/>
          <a:stretch/>
        </p:blipFill>
        <p:spPr>
          <a:xfrm>
            <a:off x="6171600" y="1575825"/>
            <a:ext cx="2358550" cy="2083600"/>
          </a:xfrm>
          <a:prstGeom prst="rect">
            <a:avLst/>
          </a:prstGeom>
          <a:noFill/>
          <a:ln>
            <a:noFill/>
          </a:ln>
        </p:spPr>
      </p:pic>
      <p:pic>
        <p:nvPicPr>
          <p:cNvPr id="111" name="Shape 111"/>
          <p:cNvPicPr preferRelativeResize="0"/>
          <p:nvPr/>
        </p:nvPicPr>
        <p:blipFill rotWithShape="1">
          <a:blip r:embed="rId4">
            <a:alphaModFix/>
          </a:blip>
          <a:srcRect b="15397" l="0" r="0" t="0"/>
          <a:stretch/>
        </p:blipFill>
        <p:spPr>
          <a:xfrm>
            <a:off x="3448050" y="1871500"/>
            <a:ext cx="2247900" cy="1370700"/>
          </a:xfrm>
          <a:prstGeom prst="rect">
            <a:avLst/>
          </a:prstGeom>
          <a:noFill/>
          <a:ln>
            <a:noFill/>
          </a:ln>
        </p:spPr>
      </p:pic>
      <p:pic>
        <p:nvPicPr>
          <p:cNvPr id="112" name="Shape 112"/>
          <p:cNvPicPr preferRelativeResize="0"/>
          <p:nvPr/>
        </p:nvPicPr>
        <p:blipFill rotWithShape="1">
          <a:blip r:embed="rId5">
            <a:alphaModFix/>
          </a:blip>
          <a:srcRect b="11215" l="2256" r="14465" t="11223"/>
          <a:stretch/>
        </p:blipFill>
        <p:spPr>
          <a:xfrm>
            <a:off x="448637" y="1770515"/>
            <a:ext cx="2247900" cy="1754871"/>
          </a:xfrm>
          <a:prstGeom prst="rect">
            <a:avLst/>
          </a:prstGeom>
          <a:noFill/>
          <a:ln>
            <a:noFill/>
          </a:ln>
        </p:spPr>
      </p:pic>
      <p:sp>
        <p:nvSpPr>
          <p:cNvPr id="113" name="Shape 113"/>
          <p:cNvSpPr/>
          <p:nvPr/>
        </p:nvSpPr>
        <p:spPr>
          <a:xfrm>
            <a:off x="87825" y="120075"/>
            <a:ext cx="173700" cy="17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nl">
                <a:solidFill>
                  <a:srgbClr val="00FF00"/>
                </a:solidFill>
                <a:latin typeface="Comfortaa"/>
                <a:ea typeface="Comfortaa"/>
                <a:cs typeface="Comfortaa"/>
                <a:sym typeface="Comfortaa"/>
              </a:rPr>
              <a:t>Heuristics</a:t>
            </a:r>
            <a:endParaRPr>
              <a:solidFill>
                <a:srgbClr val="00FF00"/>
              </a:solidFill>
              <a:latin typeface="Comfortaa"/>
              <a:ea typeface="Comfortaa"/>
              <a:cs typeface="Comfortaa"/>
              <a:sym typeface="Comfortaa"/>
            </a:endParaRPr>
          </a:p>
        </p:txBody>
      </p:sp>
      <p:sp>
        <p:nvSpPr>
          <p:cNvPr id="119" name="Shape 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nl">
                <a:solidFill>
                  <a:srgbClr val="FFFFFF"/>
                </a:solidFill>
                <a:latin typeface="Courier New"/>
                <a:ea typeface="Courier New"/>
                <a:cs typeface="Courier New"/>
                <a:sym typeface="Courier New"/>
              </a:rPr>
              <a:t>+ Rules of thumb, shortcuts</a:t>
            </a:r>
            <a:endParaRPr>
              <a:solidFill>
                <a:srgbClr val="FFFFFF"/>
              </a:solidFill>
              <a:latin typeface="Courier New"/>
              <a:ea typeface="Courier New"/>
              <a:cs typeface="Courier New"/>
              <a:sym typeface="Courier New"/>
            </a:endParaRPr>
          </a:p>
          <a:p>
            <a:pPr indent="0" lvl="0" marL="0" rtl="0">
              <a:spcBef>
                <a:spcPts val="1600"/>
              </a:spcBef>
              <a:spcAft>
                <a:spcPts val="0"/>
              </a:spcAft>
              <a:buNone/>
            </a:pPr>
            <a:r>
              <a:rPr lang="nl">
                <a:solidFill>
                  <a:srgbClr val="FFFFFF"/>
                </a:solidFill>
                <a:latin typeface="Courier New"/>
                <a:ea typeface="Courier New"/>
                <a:cs typeface="Courier New"/>
                <a:sym typeface="Courier New"/>
              </a:rPr>
              <a:t>+ Doesn’t occur in nature, but…</a:t>
            </a:r>
            <a:endParaRPr>
              <a:solidFill>
                <a:srgbClr val="FFFFFF"/>
              </a:solidFill>
              <a:latin typeface="Courier New"/>
              <a:ea typeface="Courier New"/>
              <a:cs typeface="Courier New"/>
              <a:sym typeface="Courier New"/>
            </a:endParaRPr>
          </a:p>
          <a:p>
            <a:pPr indent="0" lvl="0" marL="0" rtl="0">
              <a:spcBef>
                <a:spcPts val="1600"/>
              </a:spcBef>
              <a:spcAft>
                <a:spcPts val="1600"/>
              </a:spcAft>
              <a:buNone/>
            </a:pPr>
            <a:r>
              <a:rPr lang="nl">
                <a:solidFill>
                  <a:srgbClr val="FFFFFF"/>
                </a:solidFill>
                <a:latin typeface="Courier New"/>
                <a:ea typeface="Courier New"/>
                <a:cs typeface="Courier New"/>
                <a:sym typeface="Courier New"/>
              </a:rPr>
              <a:t>+ Computing needs to be more time efficient</a:t>
            </a:r>
            <a:endParaRPr>
              <a:solidFill>
                <a:srgbClr val="FFFFFF"/>
              </a:solidFill>
              <a:latin typeface="Courier New"/>
              <a:ea typeface="Courier New"/>
              <a:cs typeface="Courier New"/>
              <a:sym typeface="Courier New"/>
            </a:endParaRPr>
          </a:p>
        </p:txBody>
      </p:sp>
      <p:pic>
        <p:nvPicPr>
          <p:cNvPr id="120" name="Shape 120"/>
          <p:cNvPicPr preferRelativeResize="0"/>
          <p:nvPr/>
        </p:nvPicPr>
        <p:blipFill>
          <a:blip r:embed="rId3">
            <a:alphaModFix/>
          </a:blip>
          <a:stretch>
            <a:fillRect/>
          </a:stretch>
        </p:blipFill>
        <p:spPr>
          <a:xfrm>
            <a:off x="4123688" y="2542300"/>
            <a:ext cx="4829175" cy="255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